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3" d="100"/>
          <a:sy n="73" d="100"/>
        </p:scale>
        <p:origin x="-42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1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69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74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74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4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10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1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0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63E2-146E-43E7-AE3E-C69E8FAD9DAE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B32C-1FDD-40C0-B6D7-A405918306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3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2017-2018 </a:t>
            </a:r>
            <a:r>
              <a:rPr lang="tr-TR" smtClean="0"/>
              <a:t>HAZİRAN </a:t>
            </a:r>
            <a:r>
              <a:rPr lang="tr-TR" dirty="0" smtClean="0"/>
              <a:t>DÖNEMİ</a:t>
            </a:r>
            <a:br>
              <a:rPr lang="tr-TR" dirty="0" smtClean="0"/>
            </a:br>
            <a:r>
              <a:rPr lang="tr-TR" dirty="0" smtClean="0"/>
              <a:t>SEMİNER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HAZIRLAYAN</a:t>
            </a:r>
          </a:p>
          <a:p>
            <a:pPr marL="0" indent="0" algn="ctr">
              <a:buNone/>
            </a:pPr>
            <a:r>
              <a:rPr lang="tr-TR" dirty="0" smtClean="0"/>
              <a:t>OSMAN BATURHAN EKİCİ</a:t>
            </a:r>
            <a:endParaRPr lang="tr-TR" dirty="0"/>
          </a:p>
          <a:p>
            <a:pPr marL="0" indent="0" algn="ctr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00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4398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BULGULAR VE YORUM</a:t>
            </a:r>
          </a:p>
          <a:p>
            <a:r>
              <a:rPr lang="tr-TR" sz="2400" b="1" dirty="0" smtClean="0"/>
              <a:t>1-Velilerin </a:t>
            </a:r>
            <a:r>
              <a:rPr lang="tr-TR" sz="2400" b="1" dirty="0"/>
              <a:t>Kaynaştırma Uygulamaları ve Bu Uygulamalardan</a:t>
            </a:r>
          </a:p>
          <a:p>
            <a:r>
              <a:rPr lang="tr-TR" sz="2400" b="1" dirty="0"/>
              <a:t>Beklentilerine İlişkin Bulgular</a:t>
            </a:r>
          </a:p>
          <a:p>
            <a:r>
              <a:rPr lang="tr-TR" sz="2400" dirty="0"/>
              <a:t>Araştırmaya katılan velilerden yedi tanesi ilköğretimde sunulan matematik</a:t>
            </a:r>
          </a:p>
          <a:p>
            <a:r>
              <a:rPr lang="tr-TR" sz="2400" dirty="0"/>
              <a:t>eğitimini yetersiz bulmuştur. Velilerden iki tanesi çocuğunun yeteri kadar matematik</a:t>
            </a:r>
          </a:p>
          <a:p>
            <a:r>
              <a:rPr lang="tr-TR" sz="2400" dirty="0"/>
              <a:t>eğitimi aldığını belirtmiştir. Velilerden biri 7. sınıfa kadar çocuğunun hiçbir şey</a:t>
            </a:r>
          </a:p>
          <a:p>
            <a:r>
              <a:rPr lang="tr-TR" sz="2400" dirty="0"/>
              <a:t>öğrenemediğini, 7 ve 8. sınıfta çocuğunun temel matematiksel işlemleri öğrendiğini</a:t>
            </a:r>
          </a:p>
          <a:p>
            <a:r>
              <a:rPr lang="tr-TR" sz="2400" dirty="0"/>
              <a:t>belirtmiştir. Velilerin önemli bir çoğunluğu ilköğretimde sunulan matematik eğitimini</a:t>
            </a:r>
          </a:p>
          <a:p>
            <a:r>
              <a:rPr lang="tr-TR" sz="2400" dirty="0"/>
              <a:t>yeterli bulmamıştır. Bu durumun altında yatan nedenler Tablo 2’de “İlköğretimde</a:t>
            </a:r>
          </a:p>
          <a:p>
            <a:r>
              <a:rPr lang="tr-TR" sz="2400" dirty="0"/>
              <a:t>Sunulan Matematik Eğitiminin Yetersizliğine (kodlamalar ve örnek ifadeler) İlişkin</a:t>
            </a:r>
          </a:p>
          <a:p>
            <a:r>
              <a:rPr lang="tr-TR" sz="2400" dirty="0"/>
              <a:t>Analiz” adı altında irdelenmiştir.</a:t>
            </a:r>
          </a:p>
        </p:txBody>
      </p:sp>
    </p:spTree>
    <p:extLst>
      <p:ext uri="{BB962C8B-B14F-4D97-AF65-F5344CB8AC3E}">
        <p14:creationId xmlns:p14="http://schemas.microsoft.com/office/powerpoint/2010/main" val="7004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4392"/>
            <a:ext cx="8629510" cy="43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" y="332656"/>
            <a:ext cx="87283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5888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6897" y="302359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Tablo 3’de görüldüğü gibi veliler, çocuklarının temel işlemleri yaparak bunları</a:t>
            </a:r>
          </a:p>
          <a:p>
            <a:r>
              <a:rPr lang="tr-TR" sz="2800" dirty="0"/>
              <a:t>günlük hayata aktarmasını ve bu bilgilerle üniversite kazanıp meslek sahibi olmalarını</a:t>
            </a:r>
          </a:p>
          <a:p>
            <a:r>
              <a:rPr lang="tr-TR" sz="2800" dirty="0"/>
              <a:t>beklemektedirler. Velilerden bazıları </a:t>
            </a:r>
            <a:r>
              <a:rPr lang="tr-TR" sz="2800" i="1" dirty="0"/>
              <a:t>“Çocuğumun durumunun farkındayım. Çok</a:t>
            </a:r>
          </a:p>
          <a:p>
            <a:r>
              <a:rPr lang="tr-TR" sz="2800" i="1" dirty="0"/>
              <a:t>fazla bir beklentim yok (V2).”; “Çok bir beklentim yok. Matematiği öğrensin ve iş sahibi olursa</a:t>
            </a:r>
          </a:p>
          <a:p>
            <a:r>
              <a:rPr lang="tr-TR" sz="2800" i="1" dirty="0"/>
              <a:t>kullanabilsin, yeter (V4).”; “Okulda verilen matematik öğretimi ile çok da bir şey beklemiyorum</a:t>
            </a:r>
          </a:p>
          <a:p>
            <a:r>
              <a:rPr lang="tr-TR" sz="2800" i="1" dirty="0"/>
              <a:t>açıkçası (V7).”</a:t>
            </a:r>
            <a:r>
              <a:rPr lang="tr-TR" sz="2800" dirty="0"/>
              <a:t>şeklinde görüş belirtmişlerdir. Bu verilerden yola çıkarak velilerin</a:t>
            </a:r>
          </a:p>
          <a:p>
            <a:r>
              <a:rPr lang="tr-TR" sz="2800" dirty="0"/>
              <a:t>çocuklarının durumunun farkında olduğu ve bir veli dışında velilerin çok yüksek</a:t>
            </a:r>
          </a:p>
          <a:p>
            <a:r>
              <a:rPr lang="tr-TR" sz="2800" dirty="0"/>
              <a:t>beklentiye sahip olmadıkları sonucuna ulaşabiliriz.</a:t>
            </a:r>
          </a:p>
        </p:txBody>
      </p:sp>
    </p:spTree>
    <p:extLst>
      <p:ext uri="{BB962C8B-B14F-4D97-AF65-F5344CB8AC3E}">
        <p14:creationId xmlns:p14="http://schemas.microsoft.com/office/powerpoint/2010/main" val="1588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5689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14375" y="908720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TABLO 4’E GÖRE: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61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" y="260648"/>
            <a:ext cx="907078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7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3119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KAYNAŞTIRMA EĞİTİMİ SÜRECİ: </a:t>
            </a:r>
          </a:p>
          <a:p>
            <a:pPr algn="ctr"/>
            <a:r>
              <a:rPr lang="tr-TR" sz="3600" dirty="0" smtClean="0"/>
              <a:t>SINIF İÇİ MATEMATİK </a:t>
            </a:r>
            <a:r>
              <a:rPr lang="tr-TR" sz="3600" dirty="0" smtClean="0"/>
              <a:t>UYGULAMALARI</a:t>
            </a:r>
            <a:endParaRPr lang="tr-TR" sz="3600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4788024" y="5476582"/>
            <a:ext cx="419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Millî Eğitim Sayı 207 Yaz/2015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2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90872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Tartışma, Sonuç ve Öneriler</a:t>
            </a:r>
          </a:p>
          <a:p>
            <a:r>
              <a:rPr lang="tr-TR" sz="2800" dirty="0"/>
              <a:t>Çalışmanın sonucunda öğrenci velileri, öğretmenlerin ve normal öğrencilerin</a:t>
            </a:r>
          </a:p>
          <a:p>
            <a:r>
              <a:rPr lang="tr-TR" sz="2800" dirty="0"/>
              <a:t>çocuklarına karşı olumsuz tutum ve davranışlarda bulunduklarını belirttikleri ortaya</a:t>
            </a:r>
          </a:p>
          <a:p>
            <a:r>
              <a:rPr lang="tr-TR" sz="2800" dirty="0"/>
              <a:t>çıkmıştır. Türkiye’de birçok araştırmacı tarafından kaynaştırma eğitimi veren öğretmenlerin</a:t>
            </a:r>
          </a:p>
          <a:p>
            <a:r>
              <a:rPr lang="tr-TR" sz="2800" dirty="0"/>
              <a:t>bu konuda yeterli bilgi ve beceriye sahip olmaları, kaynaştırma öğrencilerine</a:t>
            </a:r>
          </a:p>
          <a:p>
            <a:r>
              <a:rPr lang="tr-TR" sz="2800" dirty="0"/>
              <a:t>yönelik olumlu tutumlar sergilemelerinin önemi vurgulanmıştır</a:t>
            </a:r>
          </a:p>
        </p:txBody>
      </p:sp>
    </p:spTree>
    <p:extLst>
      <p:ext uri="{BB962C8B-B14F-4D97-AF65-F5344CB8AC3E}">
        <p14:creationId xmlns:p14="http://schemas.microsoft.com/office/powerpoint/2010/main" val="1213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83671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Çalışmada, matematik öğretmenlerinin BEP hazırlama konusunda yeterli bilgiye</a:t>
            </a:r>
          </a:p>
          <a:p>
            <a:r>
              <a:rPr lang="tr-TR" sz="2800" dirty="0"/>
              <a:t>sahip olmadıkları sonucuna ulaşılmıştır. Bir diğer sonuç da, öğretmenlerin pek</a:t>
            </a:r>
          </a:p>
          <a:p>
            <a:r>
              <a:rPr lang="tr-TR" sz="2800" dirty="0"/>
              <a:t>çoğunun BEP’i kendisinin hazırladığı, rehber öğretmen, veli ve RAM ile görüş alışverişinde</a:t>
            </a:r>
          </a:p>
          <a:p>
            <a:r>
              <a:rPr lang="tr-TR" sz="2800" dirty="0"/>
              <a:t>bulunmadığı ortaya çıkmıştır. Yurt dışında yapılan bazı araştırmalar da</a:t>
            </a:r>
          </a:p>
          <a:p>
            <a:r>
              <a:rPr lang="tr-TR" sz="2800" dirty="0"/>
              <a:t>çalışmamızın sonuçlarıyla paralellik göstermektedir (Bursuck, 1989; Cook ve</a:t>
            </a:r>
          </a:p>
          <a:p>
            <a:r>
              <a:rPr lang="tr-TR" sz="2800" dirty="0"/>
              <a:t>Semmel, 1999; Pavri ve Luftig, 2000).</a:t>
            </a:r>
          </a:p>
        </p:txBody>
      </p:sp>
    </p:spTree>
    <p:extLst>
      <p:ext uri="{BB962C8B-B14F-4D97-AF65-F5344CB8AC3E}">
        <p14:creationId xmlns:p14="http://schemas.microsoft.com/office/powerpoint/2010/main" val="20233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Giriş</a:t>
            </a:r>
            <a:endParaRPr lang="tr-TR" sz="4000" b="1" dirty="0"/>
          </a:p>
          <a:p>
            <a:r>
              <a:rPr lang="tr-TR" sz="4000" dirty="0"/>
              <a:t>Özel gereksinimli bireylerin toplumun bir parçası olarak yaşamlarını sürdürebilmeleri</a:t>
            </a:r>
          </a:p>
          <a:p>
            <a:r>
              <a:rPr lang="tr-TR" sz="4000" dirty="0"/>
              <a:t>için eğitimde fırsat eşitliğinden yararlanmaları gerekmektedir. Bu bireylerin</a:t>
            </a:r>
          </a:p>
          <a:p>
            <a:r>
              <a:rPr lang="tr-TR" sz="4000" dirty="0"/>
              <a:t>eğitiminde ayrı ve birlikte eğitim olmak üzere iki tür uygulama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22998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105273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Kaynaştırma uygulamaları, özel gereksinimli öğrencilerin tam ya da yarı</a:t>
            </a:r>
          </a:p>
          <a:p>
            <a:r>
              <a:rPr lang="tr-TR" sz="3600" dirty="0"/>
              <a:t>zamanlı olarak akranlarıyla birlikte genel eğitim sınıflarında öğretmene ve öğrencilere</a:t>
            </a:r>
          </a:p>
          <a:p>
            <a:r>
              <a:rPr lang="tr-TR" sz="3600" dirty="0"/>
              <a:t>destek hizmetlerinin sağlanması yoluyla eğitim alamaları anlamına gelmektedir</a:t>
            </a:r>
          </a:p>
          <a:p>
            <a:r>
              <a:rPr lang="tr-TR" sz="3600" dirty="0"/>
              <a:t>(Gürgür, 2008).</a:t>
            </a:r>
          </a:p>
        </p:txBody>
      </p:sp>
    </p:spTree>
    <p:extLst>
      <p:ext uri="{BB962C8B-B14F-4D97-AF65-F5344CB8AC3E}">
        <p14:creationId xmlns:p14="http://schemas.microsoft.com/office/powerpoint/2010/main" val="37212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Matematik kavram ve becerilerinin kazandırılmasında yaşanan</a:t>
            </a:r>
          </a:p>
          <a:p>
            <a:r>
              <a:rPr lang="tr-TR" sz="2800" dirty="0" smtClean="0"/>
              <a:t>bazı zorluklar göz önüne alınırsa zihinsel yetersizliği olan öğrencilere uygun</a:t>
            </a:r>
          </a:p>
          <a:p>
            <a:r>
              <a:rPr lang="tr-TR" sz="2800" dirty="0" smtClean="0"/>
              <a:t>öğretim programların planlanması üstünde önemle durulması gereken bir konudur.</a:t>
            </a:r>
          </a:p>
          <a:p>
            <a:r>
              <a:rPr lang="tr-TR" sz="2800" dirty="0" smtClean="0"/>
              <a:t>Matematik bilgi ve becerileri kazanmanın günlük yaşamı sürdürebilmedeki önemi</a:t>
            </a:r>
          </a:p>
          <a:p>
            <a:r>
              <a:rPr lang="tr-TR" sz="2800" dirty="0" smtClean="0"/>
              <a:t>dikkate alınırsa, matematik öğretiminin zihinsel yetersizliği olan öğrencilere göre</a:t>
            </a:r>
          </a:p>
          <a:p>
            <a:r>
              <a:rPr lang="tr-TR" sz="2800" dirty="0" smtClean="0"/>
              <a:t>düzenlenmesi ve onların gereksinimleri doğrultusunda bireyselleştirilerek sunulması</a:t>
            </a:r>
          </a:p>
          <a:p>
            <a:r>
              <a:rPr lang="tr-TR" sz="2800" dirty="0" smtClean="0"/>
              <a:t>gerekmektedir (Hudson ve Miller, 2006).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35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5198" y="17098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Yöntem</a:t>
            </a:r>
          </a:p>
          <a:p>
            <a:r>
              <a:rPr lang="tr-TR" sz="2400" dirty="0"/>
              <a:t>Bu çalışmada, matematik öğretmenlerinin ve öğrenci velilerin kaynaştırma</a:t>
            </a:r>
          </a:p>
          <a:p>
            <a:r>
              <a:rPr lang="tr-TR" sz="2400" dirty="0"/>
              <a:t>sürecinde sınıf içi matematik uygulamalarına ilişkin görüşlerini detaylı olarak sunmak</a:t>
            </a:r>
          </a:p>
          <a:p>
            <a:r>
              <a:rPr lang="tr-TR" sz="2400" dirty="0"/>
              <a:t>amacıyla nitel araştırma yaklaşımlarından biri olan “durum çalışması (case</a:t>
            </a:r>
          </a:p>
          <a:p>
            <a:r>
              <a:rPr lang="tr-TR" sz="2400" dirty="0"/>
              <a:t>study)” yöntemi kullanılmıştır. Durum çalışması; araştırmacıya, özel bir durum veya</a:t>
            </a:r>
          </a:p>
          <a:p>
            <a:r>
              <a:rPr lang="tr-TR" sz="2400" dirty="0"/>
              <a:t>olay üzerinde yoğunlaşabilme ve çalışmada yer alan değişik faktörleri tanımlayabilme</a:t>
            </a:r>
          </a:p>
          <a:p>
            <a:r>
              <a:rPr lang="tr-TR" sz="2400" dirty="0"/>
              <a:t>fırsatı vermesi sebebiyle (Bogdan ve Biklen, 1998; Yıldırım ve Şimşek, 2005; Çepni,</a:t>
            </a:r>
          </a:p>
          <a:p>
            <a:r>
              <a:rPr lang="tr-TR" sz="2400" dirty="0"/>
              <a:t>2007; Yin, 2009) araştırmada tercih edilmiştir. Çalışma, tek bir analiz birimi olarak</a:t>
            </a:r>
          </a:p>
          <a:p>
            <a:r>
              <a:rPr lang="tr-TR" sz="2400" dirty="0"/>
              <a:t>Kaynaştırma Süreci’nde Matematik Uygulamaları’nı ele aldığından özel durum çalışmasının</a:t>
            </a:r>
          </a:p>
          <a:p>
            <a:r>
              <a:rPr lang="tr-TR" sz="2400" dirty="0"/>
              <a:t>bütüncül tek durum deseni ile yürütülmüştür (Yıldırım ve Şimşek, 2005).</a:t>
            </a:r>
          </a:p>
        </p:txBody>
      </p:sp>
    </p:spTree>
    <p:extLst>
      <p:ext uri="{BB962C8B-B14F-4D97-AF65-F5344CB8AC3E}">
        <p14:creationId xmlns:p14="http://schemas.microsoft.com/office/powerpoint/2010/main" val="24992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1085" y="716503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Araştırma etiği</a:t>
            </a:r>
          </a:p>
          <a:p>
            <a:r>
              <a:rPr lang="tr-TR" sz="3200" dirty="0"/>
              <a:t>çerçevesinde katılımcıların isimleri kullanılmamıştır. Bu nedenle katılımcı öğretmenler;</a:t>
            </a:r>
          </a:p>
          <a:p>
            <a:r>
              <a:rPr lang="tr-TR" sz="3200" dirty="0"/>
              <a:t>“Ö1, Ö2, Ö3, Ö4, Ö5, Ö6, Ö7” veliler ise ‘‘V1, V2, V3, V4, V5, V6, V7, V8, V9, V10”</a:t>
            </a:r>
          </a:p>
          <a:p>
            <a:r>
              <a:rPr lang="tr-TR" sz="3200" dirty="0"/>
              <a:t>kodlarıyla isimlendirilmişlerdir.</a:t>
            </a:r>
          </a:p>
        </p:txBody>
      </p:sp>
    </p:spTree>
    <p:extLst>
      <p:ext uri="{BB962C8B-B14F-4D97-AF65-F5344CB8AC3E}">
        <p14:creationId xmlns:p14="http://schemas.microsoft.com/office/powerpoint/2010/main" val="12304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" y="620688"/>
            <a:ext cx="8077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4868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Verilerin Analizi</a:t>
            </a:r>
          </a:p>
          <a:p>
            <a:r>
              <a:rPr lang="tr-TR" sz="2400" dirty="0" smtClean="0"/>
              <a:t>Araştırmacılardan ikisinin katılımcılarla yüz yüze gerçekleştirdiği görüşmeler,</a:t>
            </a:r>
          </a:p>
          <a:p>
            <a:r>
              <a:rPr lang="tr-TR" sz="2400" dirty="0" smtClean="0"/>
              <a:t>alan notları tutularak kaydedilmiştir. Görüşmelerden sonra kaydedilen veriler,</a:t>
            </a:r>
          </a:p>
          <a:p>
            <a:r>
              <a:rPr lang="tr-TR" sz="2400" dirty="0" smtClean="0"/>
              <a:t>metne dönüştürülmüştür. Daha sonra metinler katılımcılara verilerek, kayıtların</a:t>
            </a:r>
          </a:p>
          <a:p>
            <a:r>
              <a:rPr lang="tr-TR" sz="2400" dirty="0" smtClean="0"/>
              <a:t>yanlışsız ve eksiksiz olduğunun doğrulanması ve bu yolla verilerin güvenirliği</a:t>
            </a:r>
          </a:p>
          <a:p>
            <a:r>
              <a:rPr lang="tr-TR" sz="2400" dirty="0" smtClean="0"/>
              <a:t>sağlanmıştır. Görüşmeler, araştırmacılar tarafından hazırlanan “Öğretmen Anket</a:t>
            </a:r>
          </a:p>
          <a:p>
            <a:r>
              <a:rPr lang="tr-TR" sz="2400" dirty="0" smtClean="0"/>
              <a:t>Formu” ve “Veli Anket Formu”na bağlı kalınarak gerçekleştirilmiştir. Verilerin analizinde</a:t>
            </a:r>
          </a:p>
          <a:p>
            <a:r>
              <a:rPr lang="tr-TR" sz="2400" dirty="0" smtClean="0"/>
              <a:t>içerik analizi yönteminden faydalanılmıştır.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367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690</Words>
  <Application>Microsoft Office PowerPoint</Application>
  <PresentationFormat>Ekran Gösterisi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2017-2018 HAZİRAN DÖNEMİ SEMİNER ÇALIŞMALARI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 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2017-2018 SEMİNER ÇALIŞMALARI</dc:title>
  <dc:creator>DEMİRCAN</dc:creator>
  <cp:lastModifiedBy>peml ogremen</cp:lastModifiedBy>
  <cp:revision>7</cp:revision>
  <cp:lastPrinted>2018-06-19T11:35:53Z</cp:lastPrinted>
  <dcterms:created xsi:type="dcterms:W3CDTF">2017-09-11T17:54:08Z</dcterms:created>
  <dcterms:modified xsi:type="dcterms:W3CDTF">2018-06-19T11:38:11Z</dcterms:modified>
</cp:coreProperties>
</file>