
<file path=[Content_Types].xml><?xml version="1.0" encoding="utf-8"?>
<Types xmlns="http://schemas.openxmlformats.org/package/2006/content-types">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4"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 id="318" r:id="rId64"/>
    <p:sldId id="319" r:id="rId65"/>
    <p:sldId id="320" r:id="rId66"/>
    <p:sldId id="321" r:id="rId67"/>
    <p:sldId id="322" r:id="rId68"/>
    <p:sldId id="323" r:id="rId69"/>
    <p:sldId id="324" r:id="rId70"/>
    <p:sldId id="325" r:id="rId71"/>
    <p:sldId id="326" r:id="rId72"/>
    <p:sldId id="327" r:id="rId73"/>
    <p:sldId id="328" r:id="rId74"/>
    <p:sldId id="329" r:id="rId75"/>
    <p:sldId id="330" r:id="rId76"/>
    <p:sldId id="331" r:id="rId77"/>
    <p:sldId id="332" r:id="rId78"/>
    <p:sldId id="333" r:id="rId79"/>
    <p:sldId id="334" r:id="rId80"/>
    <p:sldId id="335" r:id="rId81"/>
    <p:sldId id="336" r:id="rId82"/>
    <p:sldId id="337" r:id="rId83"/>
    <p:sldId id="338" r:id="rId84"/>
    <p:sldId id="339" r:id="rId85"/>
    <p:sldId id="340" r:id="rId86"/>
    <p:sldId id="341" r:id="rId87"/>
    <p:sldId id="342" r:id="rId88"/>
    <p:sldId id="343" r:id="rId89"/>
    <p:sldId id="344" r:id="rId90"/>
    <p:sldId id="345" r:id="rId91"/>
    <p:sldId id="346" r:id="rId92"/>
    <p:sldId id="347" r:id="rId93"/>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562" autoAdjust="0"/>
    <p:restoredTop sz="94660"/>
  </p:normalViewPr>
  <p:slideViewPr>
    <p:cSldViewPr snapToGrid="0">
      <p:cViewPr>
        <p:scale>
          <a:sx n="76" d="100"/>
          <a:sy n="76" d="100"/>
        </p:scale>
        <p:origin x="-252" y="-3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97"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tr-TR" smtClean="0"/>
              <a:t>Asıl başlık stili için tıklatın</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en-US" dirty="0"/>
          </a:p>
        </p:txBody>
      </p:sp>
      <p:sp>
        <p:nvSpPr>
          <p:cNvPr id="4" name="Date Placeholder 3"/>
          <p:cNvSpPr>
            <a:spLocks noGrp="1"/>
          </p:cNvSpPr>
          <p:nvPr>
            <p:ph type="dt" sz="half" idx="10"/>
          </p:nvPr>
        </p:nvSpPr>
        <p:spPr/>
        <p:txBody>
          <a:bodyPr/>
          <a:lstStyle/>
          <a:p>
            <a:fld id="{84B9FC3B-FDB1-4485-A85C-52A02CF6AD8D}" type="datetimeFigureOut">
              <a:rPr lang="tr-TR" smtClean="0"/>
              <a:t>07.03.2015</a:t>
            </a:fld>
            <a:endParaRPr lang="tr-TR"/>
          </a:p>
        </p:txBody>
      </p:sp>
      <p:sp>
        <p:nvSpPr>
          <p:cNvPr id="5" name="Footer Placeholder 4"/>
          <p:cNvSpPr>
            <a:spLocks noGrp="1"/>
          </p:cNvSpPr>
          <p:nvPr>
            <p:ph type="ftr" sz="quarter" idx="11"/>
          </p:nvPr>
        </p:nvSpPr>
        <p:spPr/>
        <p:txBody>
          <a:bodyPr/>
          <a:lstStyle/>
          <a:p>
            <a:endParaRPr lang="tr-TR"/>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0ACC3572-819E-4DF9-BE06-0ED2D312B0F3}" type="slidenum">
              <a:rPr lang="tr-TR" smtClean="0"/>
              <a:t>‹#›</a:t>
            </a:fld>
            <a:endParaRPr lang="tr-TR"/>
          </a:p>
        </p:txBody>
      </p:sp>
    </p:spTree>
    <p:extLst>
      <p:ext uri="{BB962C8B-B14F-4D97-AF65-F5344CB8AC3E}">
        <p14:creationId xmlns:p14="http://schemas.microsoft.com/office/powerpoint/2010/main" val="3477495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84B9FC3B-FDB1-4485-A85C-52A02CF6AD8D}" type="datetimeFigureOut">
              <a:rPr lang="tr-TR" smtClean="0"/>
              <a:t>07.03.2015</a:t>
            </a:fld>
            <a:endParaRPr lang="tr-TR"/>
          </a:p>
        </p:txBody>
      </p:sp>
      <p:sp>
        <p:nvSpPr>
          <p:cNvPr id="5" name="Footer Placeholder 4"/>
          <p:cNvSpPr>
            <a:spLocks noGrp="1"/>
          </p:cNvSpPr>
          <p:nvPr>
            <p:ph type="ftr" sz="quarter" idx="11"/>
          </p:nvPr>
        </p:nvSpPr>
        <p:spPr/>
        <p:txBody>
          <a:bodyPr/>
          <a:lstStyle/>
          <a:p>
            <a:endParaRPr lang="tr-TR"/>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0ACC3572-819E-4DF9-BE06-0ED2D312B0F3}" type="slidenum">
              <a:rPr lang="tr-TR" smtClean="0"/>
              <a:t>‹#›</a:t>
            </a:fld>
            <a:endParaRPr lang="tr-TR"/>
          </a:p>
        </p:txBody>
      </p:sp>
    </p:spTree>
    <p:extLst>
      <p:ext uri="{BB962C8B-B14F-4D97-AF65-F5344CB8AC3E}">
        <p14:creationId xmlns:p14="http://schemas.microsoft.com/office/powerpoint/2010/main" val="1197427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tr-TR" smtClean="0"/>
              <a:t>Asıl başlık stili için tıklatın</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düzenlemek için tıklatın</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84B9FC3B-FDB1-4485-A85C-52A02CF6AD8D}" type="datetimeFigureOut">
              <a:rPr lang="tr-TR" smtClean="0"/>
              <a:t>07.03.2015</a:t>
            </a:fld>
            <a:endParaRPr lang="tr-TR"/>
          </a:p>
        </p:txBody>
      </p:sp>
      <p:sp>
        <p:nvSpPr>
          <p:cNvPr id="5" name="Footer Placeholder 4"/>
          <p:cNvSpPr>
            <a:spLocks noGrp="1"/>
          </p:cNvSpPr>
          <p:nvPr>
            <p:ph type="ftr" sz="quarter" idx="11"/>
          </p:nvPr>
        </p:nvSpPr>
        <p:spPr/>
        <p:txBody>
          <a:bodyPr/>
          <a:lstStyle/>
          <a:p>
            <a:endParaRPr lang="tr-TR"/>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0ACC3572-819E-4DF9-BE06-0ED2D312B0F3}" type="slidenum">
              <a:rPr lang="tr-TR" smtClean="0"/>
              <a:t>‹#›</a:t>
            </a:fld>
            <a:endParaRPr lang="tr-TR"/>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7136663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tr-TR" smtClean="0"/>
              <a:t>Asıl başlık stili için tıklatın</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tr-TR" smtClean="0"/>
              <a:t>Asıl metin stillerini düzenlemek için tıklatın</a:t>
            </a:r>
          </a:p>
        </p:txBody>
      </p:sp>
      <p:sp>
        <p:nvSpPr>
          <p:cNvPr id="5" name="Date Placeholder 4"/>
          <p:cNvSpPr>
            <a:spLocks noGrp="1"/>
          </p:cNvSpPr>
          <p:nvPr>
            <p:ph type="dt" sz="half" idx="10"/>
          </p:nvPr>
        </p:nvSpPr>
        <p:spPr/>
        <p:txBody>
          <a:bodyPr/>
          <a:lstStyle/>
          <a:p>
            <a:fld id="{84B9FC3B-FDB1-4485-A85C-52A02CF6AD8D}" type="datetimeFigureOut">
              <a:rPr lang="tr-TR" smtClean="0"/>
              <a:t>07.03.2015</a:t>
            </a:fld>
            <a:endParaRPr lang="tr-TR"/>
          </a:p>
        </p:txBody>
      </p:sp>
      <p:sp>
        <p:nvSpPr>
          <p:cNvPr id="6" name="Footer Placeholder 5"/>
          <p:cNvSpPr>
            <a:spLocks noGrp="1"/>
          </p:cNvSpPr>
          <p:nvPr>
            <p:ph type="ftr" sz="quarter" idx="11"/>
          </p:nvPr>
        </p:nvSpPr>
        <p:spPr/>
        <p:txBody>
          <a:bodyPr/>
          <a:lstStyle/>
          <a:p>
            <a:endParaRPr lang="tr-T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0ACC3572-819E-4DF9-BE06-0ED2D312B0F3}" type="slidenum">
              <a:rPr lang="tr-TR" smtClean="0"/>
              <a:t>‹#›</a:t>
            </a:fld>
            <a:endParaRPr lang="tr-TR"/>
          </a:p>
        </p:txBody>
      </p:sp>
    </p:spTree>
    <p:extLst>
      <p:ext uri="{BB962C8B-B14F-4D97-AF65-F5344CB8AC3E}">
        <p14:creationId xmlns:p14="http://schemas.microsoft.com/office/powerpoint/2010/main" val="42812080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Alıntı İsim Kartı">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tr-TR" smtClean="0"/>
              <a:t>Asıl başlık stili için tıklatın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düzenlemek için tıklatın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tr-TR" smtClean="0"/>
              <a:t>Asıl metin stillerini düzenlemek için tıklatın</a:t>
            </a:r>
          </a:p>
        </p:txBody>
      </p:sp>
      <p:sp>
        <p:nvSpPr>
          <p:cNvPr id="5" name="Date Placeholder 4"/>
          <p:cNvSpPr>
            <a:spLocks noGrp="1"/>
          </p:cNvSpPr>
          <p:nvPr>
            <p:ph type="dt" sz="half" idx="10"/>
          </p:nvPr>
        </p:nvSpPr>
        <p:spPr/>
        <p:txBody>
          <a:bodyPr/>
          <a:lstStyle/>
          <a:p>
            <a:fld id="{84B9FC3B-FDB1-4485-A85C-52A02CF6AD8D}" type="datetimeFigureOut">
              <a:rPr lang="tr-TR" smtClean="0"/>
              <a:t>07.03.2015</a:t>
            </a:fld>
            <a:endParaRPr lang="tr-TR"/>
          </a:p>
        </p:txBody>
      </p:sp>
      <p:sp>
        <p:nvSpPr>
          <p:cNvPr id="6" name="Footer Placeholder 5"/>
          <p:cNvSpPr>
            <a:spLocks noGrp="1"/>
          </p:cNvSpPr>
          <p:nvPr>
            <p:ph type="ftr" sz="quarter" idx="11"/>
          </p:nvPr>
        </p:nvSpPr>
        <p:spPr/>
        <p:txBody>
          <a:bodyPr/>
          <a:lstStyle/>
          <a:p>
            <a:endParaRPr lang="tr-TR"/>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0ACC3572-819E-4DF9-BE06-0ED2D312B0F3}" type="slidenum">
              <a:rPr lang="tr-TR" smtClean="0"/>
              <a:t>‹#›</a:t>
            </a:fld>
            <a:endParaRPr lang="tr-TR"/>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7624696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Doğru veya Yanlış">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tr-TR" smtClean="0"/>
              <a:t>Asıl başlık stili için tıklatın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düzenlemek için tıklatın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tr-TR" smtClean="0"/>
              <a:t>Asıl metin stillerini düzenlemek için tıklatın</a:t>
            </a:r>
          </a:p>
        </p:txBody>
      </p:sp>
      <p:sp>
        <p:nvSpPr>
          <p:cNvPr id="5" name="Date Placeholder 4"/>
          <p:cNvSpPr>
            <a:spLocks noGrp="1"/>
          </p:cNvSpPr>
          <p:nvPr>
            <p:ph type="dt" sz="half" idx="10"/>
          </p:nvPr>
        </p:nvSpPr>
        <p:spPr/>
        <p:txBody>
          <a:bodyPr/>
          <a:lstStyle/>
          <a:p>
            <a:fld id="{84B9FC3B-FDB1-4485-A85C-52A02CF6AD8D}" type="datetimeFigureOut">
              <a:rPr lang="tr-TR" smtClean="0"/>
              <a:t>07.03.2015</a:t>
            </a:fld>
            <a:endParaRPr lang="tr-TR"/>
          </a:p>
        </p:txBody>
      </p:sp>
      <p:sp>
        <p:nvSpPr>
          <p:cNvPr id="6" name="Footer Placeholder 5"/>
          <p:cNvSpPr>
            <a:spLocks noGrp="1"/>
          </p:cNvSpPr>
          <p:nvPr>
            <p:ph type="ftr" sz="quarter" idx="11"/>
          </p:nvPr>
        </p:nvSpPr>
        <p:spPr/>
        <p:txBody>
          <a:bodyPr/>
          <a:lstStyle/>
          <a:p>
            <a:endParaRPr lang="tr-T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0ACC3572-819E-4DF9-BE06-0ED2D312B0F3}" type="slidenum">
              <a:rPr lang="tr-TR" smtClean="0"/>
              <a:t>‹#›</a:t>
            </a:fld>
            <a:endParaRPr lang="tr-TR"/>
          </a:p>
        </p:txBody>
      </p:sp>
    </p:spTree>
    <p:extLst>
      <p:ext uri="{BB962C8B-B14F-4D97-AF65-F5344CB8AC3E}">
        <p14:creationId xmlns:p14="http://schemas.microsoft.com/office/powerpoint/2010/main" val="38919108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ancho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84B9FC3B-FDB1-4485-A85C-52A02CF6AD8D}" type="datetimeFigureOut">
              <a:rPr lang="tr-TR" smtClean="0"/>
              <a:t>07.03.2015</a:t>
            </a:fld>
            <a:endParaRPr lang="tr-TR"/>
          </a:p>
        </p:txBody>
      </p:sp>
      <p:sp>
        <p:nvSpPr>
          <p:cNvPr id="5" name="Footer Placeholder 4"/>
          <p:cNvSpPr>
            <a:spLocks noGrp="1"/>
          </p:cNvSpPr>
          <p:nvPr>
            <p:ph type="ftr" sz="quarter" idx="11"/>
          </p:nvPr>
        </p:nvSpPr>
        <p:spPr/>
        <p:txBody>
          <a:bodyPr/>
          <a:lstStyle/>
          <a:p>
            <a:endParaRPr lang="tr-T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0ACC3572-819E-4DF9-BE06-0ED2D312B0F3}" type="slidenum">
              <a:rPr lang="tr-TR" smtClean="0"/>
              <a:t>‹#›</a:t>
            </a:fld>
            <a:endParaRPr lang="tr-TR"/>
          </a:p>
        </p:txBody>
      </p:sp>
    </p:spTree>
    <p:extLst>
      <p:ext uri="{BB962C8B-B14F-4D97-AF65-F5344CB8AC3E}">
        <p14:creationId xmlns:p14="http://schemas.microsoft.com/office/powerpoint/2010/main" val="12484556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84B9FC3B-FDB1-4485-A85C-52A02CF6AD8D}" type="datetimeFigureOut">
              <a:rPr lang="tr-TR" smtClean="0"/>
              <a:t>07.03.2015</a:t>
            </a:fld>
            <a:endParaRPr lang="tr-TR"/>
          </a:p>
        </p:txBody>
      </p:sp>
      <p:sp>
        <p:nvSpPr>
          <p:cNvPr id="5" name="Footer Placeholder 4"/>
          <p:cNvSpPr>
            <a:spLocks noGrp="1"/>
          </p:cNvSpPr>
          <p:nvPr>
            <p:ph type="ftr" sz="quarter" idx="11"/>
          </p:nvPr>
        </p:nvSpPr>
        <p:spPr/>
        <p:txBody>
          <a:bodyPr/>
          <a:lstStyle/>
          <a:p>
            <a:endParaRPr lang="tr-T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0ACC3572-819E-4DF9-BE06-0ED2D312B0F3}" type="slidenum">
              <a:rPr lang="tr-TR" smtClean="0"/>
              <a:t>‹#›</a:t>
            </a:fld>
            <a:endParaRPr lang="tr-TR"/>
          </a:p>
        </p:txBody>
      </p:sp>
    </p:spTree>
    <p:extLst>
      <p:ext uri="{BB962C8B-B14F-4D97-AF65-F5344CB8AC3E}">
        <p14:creationId xmlns:p14="http://schemas.microsoft.com/office/powerpoint/2010/main" val="3693410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tr-TR" smtClean="0"/>
              <a:t>Asıl başlık stili için tıklatın</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84B9FC3B-FDB1-4485-A85C-52A02CF6AD8D}" type="datetimeFigureOut">
              <a:rPr lang="tr-TR" smtClean="0"/>
              <a:t>07.03.2015</a:t>
            </a:fld>
            <a:endParaRPr lang="tr-TR"/>
          </a:p>
        </p:txBody>
      </p:sp>
      <p:sp>
        <p:nvSpPr>
          <p:cNvPr id="5" name="Footer Placeholder 4"/>
          <p:cNvSpPr>
            <a:spLocks noGrp="1"/>
          </p:cNvSpPr>
          <p:nvPr>
            <p:ph type="ftr" sz="quarter" idx="11"/>
          </p:nvPr>
        </p:nvSpPr>
        <p:spPr/>
        <p:txBody>
          <a:bodyPr/>
          <a:lstStyle/>
          <a:p>
            <a:endParaRPr lang="tr-T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0ACC3572-819E-4DF9-BE06-0ED2D312B0F3}" type="slidenum">
              <a:rPr lang="tr-TR" smtClean="0"/>
              <a:t>‹#›</a:t>
            </a:fld>
            <a:endParaRPr lang="tr-TR"/>
          </a:p>
        </p:txBody>
      </p:sp>
    </p:spTree>
    <p:extLst>
      <p:ext uri="{BB962C8B-B14F-4D97-AF65-F5344CB8AC3E}">
        <p14:creationId xmlns:p14="http://schemas.microsoft.com/office/powerpoint/2010/main" val="23242281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84B9FC3B-FDB1-4485-A85C-52A02CF6AD8D}" type="datetimeFigureOut">
              <a:rPr lang="tr-TR" smtClean="0"/>
              <a:t>07.03.2015</a:t>
            </a:fld>
            <a:endParaRPr lang="tr-TR"/>
          </a:p>
        </p:txBody>
      </p:sp>
      <p:sp>
        <p:nvSpPr>
          <p:cNvPr id="5" name="Footer Placeholder 4"/>
          <p:cNvSpPr>
            <a:spLocks noGrp="1"/>
          </p:cNvSpPr>
          <p:nvPr>
            <p:ph type="ftr" sz="quarter" idx="11"/>
          </p:nvPr>
        </p:nvSpPr>
        <p:spPr/>
        <p:txBody>
          <a:bodyPr/>
          <a:lstStyle/>
          <a:p>
            <a:endParaRPr lang="tr-TR"/>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0ACC3572-819E-4DF9-BE06-0ED2D312B0F3}" type="slidenum">
              <a:rPr lang="tr-TR" smtClean="0"/>
              <a:t>‹#›</a:t>
            </a:fld>
            <a:endParaRPr lang="tr-TR"/>
          </a:p>
        </p:txBody>
      </p:sp>
    </p:spTree>
    <p:extLst>
      <p:ext uri="{BB962C8B-B14F-4D97-AF65-F5344CB8AC3E}">
        <p14:creationId xmlns:p14="http://schemas.microsoft.com/office/powerpoint/2010/main" val="29426022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84B9FC3B-FDB1-4485-A85C-52A02CF6AD8D}" type="datetimeFigureOut">
              <a:rPr lang="tr-TR" smtClean="0"/>
              <a:t>07.03.2015</a:t>
            </a:fld>
            <a:endParaRPr lang="tr-TR"/>
          </a:p>
        </p:txBody>
      </p:sp>
      <p:sp>
        <p:nvSpPr>
          <p:cNvPr id="6" name="Footer Placeholder 5"/>
          <p:cNvSpPr>
            <a:spLocks noGrp="1"/>
          </p:cNvSpPr>
          <p:nvPr>
            <p:ph type="ftr" sz="quarter" idx="11"/>
          </p:nvPr>
        </p:nvSpPr>
        <p:spPr/>
        <p:txBody>
          <a:bodyPr/>
          <a:lstStyle/>
          <a:p>
            <a:endParaRPr lang="tr-TR"/>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0ACC3572-819E-4DF9-BE06-0ED2D312B0F3}" type="slidenum">
              <a:rPr lang="tr-TR" smtClean="0"/>
              <a:t>‹#›</a:t>
            </a:fld>
            <a:endParaRPr lang="tr-TR"/>
          </a:p>
        </p:txBody>
      </p:sp>
    </p:spTree>
    <p:extLst>
      <p:ext uri="{BB962C8B-B14F-4D97-AF65-F5344CB8AC3E}">
        <p14:creationId xmlns:p14="http://schemas.microsoft.com/office/powerpoint/2010/main" val="15656045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tr-TR" smtClean="0"/>
              <a:t>Asıl başlık stili için tıklatın</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84B9FC3B-FDB1-4485-A85C-52A02CF6AD8D}" type="datetimeFigureOut">
              <a:rPr lang="tr-TR" smtClean="0"/>
              <a:t>07.03.2015</a:t>
            </a:fld>
            <a:endParaRPr lang="tr-TR"/>
          </a:p>
        </p:txBody>
      </p:sp>
      <p:sp>
        <p:nvSpPr>
          <p:cNvPr id="8" name="Footer Placeholder 7"/>
          <p:cNvSpPr>
            <a:spLocks noGrp="1"/>
          </p:cNvSpPr>
          <p:nvPr>
            <p:ph type="ftr" sz="quarter" idx="11"/>
          </p:nvPr>
        </p:nvSpPr>
        <p:spPr/>
        <p:txBody>
          <a:bodyPr/>
          <a:lstStyle/>
          <a:p>
            <a:endParaRPr lang="tr-TR"/>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0ACC3572-819E-4DF9-BE06-0ED2D312B0F3}" type="slidenum">
              <a:rPr lang="tr-TR" smtClean="0"/>
              <a:t>‹#›</a:t>
            </a:fld>
            <a:endParaRPr lang="tr-TR"/>
          </a:p>
        </p:txBody>
      </p:sp>
    </p:spTree>
    <p:extLst>
      <p:ext uri="{BB962C8B-B14F-4D97-AF65-F5344CB8AC3E}">
        <p14:creationId xmlns:p14="http://schemas.microsoft.com/office/powerpoint/2010/main" val="36651089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84B9FC3B-FDB1-4485-A85C-52A02CF6AD8D}" type="datetimeFigureOut">
              <a:rPr lang="tr-TR" smtClean="0"/>
              <a:t>07.03.2015</a:t>
            </a:fld>
            <a:endParaRPr lang="tr-TR"/>
          </a:p>
        </p:txBody>
      </p:sp>
      <p:sp>
        <p:nvSpPr>
          <p:cNvPr id="4" name="Footer Placeholder 3"/>
          <p:cNvSpPr>
            <a:spLocks noGrp="1"/>
          </p:cNvSpPr>
          <p:nvPr>
            <p:ph type="ftr" sz="quarter" idx="11"/>
          </p:nvPr>
        </p:nvSpPr>
        <p:spPr/>
        <p:txBody>
          <a:bodyPr/>
          <a:lstStyle/>
          <a:p>
            <a:endParaRPr lang="tr-TR"/>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0ACC3572-819E-4DF9-BE06-0ED2D312B0F3}" type="slidenum">
              <a:rPr lang="tr-TR" smtClean="0"/>
              <a:t>‹#›</a:t>
            </a:fld>
            <a:endParaRPr lang="tr-TR"/>
          </a:p>
        </p:txBody>
      </p:sp>
    </p:spTree>
    <p:extLst>
      <p:ext uri="{BB962C8B-B14F-4D97-AF65-F5344CB8AC3E}">
        <p14:creationId xmlns:p14="http://schemas.microsoft.com/office/powerpoint/2010/main" val="19388136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B9FC3B-FDB1-4485-A85C-52A02CF6AD8D}" type="datetimeFigureOut">
              <a:rPr lang="tr-TR" smtClean="0"/>
              <a:t>07.03.2015</a:t>
            </a:fld>
            <a:endParaRPr lang="tr-TR"/>
          </a:p>
        </p:txBody>
      </p:sp>
      <p:sp>
        <p:nvSpPr>
          <p:cNvPr id="3" name="Footer Placeholder 2"/>
          <p:cNvSpPr>
            <a:spLocks noGrp="1"/>
          </p:cNvSpPr>
          <p:nvPr>
            <p:ph type="ftr" sz="quarter" idx="11"/>
          </p:nvPr>
        </p:nvSpPr>
        <p:spPr/>
        <p:txBody>
          <a:bodyPr/>
          <a:lstStyle/>
          <a:p>
            <a:endParaRPr lang="tr-TR"/>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0ACC3572-819E-4DF9-BE06-0ED2D312B0F3}" type="slidenum">
              <a:rPr lang="tr-TR" smtClean="0"/>
              <a:t>‹#›</a:t>
            </a:fld>
            <a:endParaRPr lang="tr-TR"/>
          </a:p>
        </p:txBody>
      </p:sp>
    </p:spTree>
    <p:extLst>
      <p:ext uri="{BB962C8B-B14F-4D97-AF65-F5344CB8AC3E}">
        <p14:creationId xmlns:p14="http://schemas.microsoft.com/office/powerpoint/2010/main" val="12528141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tr-TR" smtClean="0"/>
              <a:t>Asıl başlık stili için tıklatın</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84B9FC3B-FDB1-4485-A85C-52A02CF6AD8D}" type="datetimeFigureOut">
              <a:rPr lang="tr-TR" smtClean="0"/>
              <a:t>07.03.2015</a:t>
            </a:fld>
            <a:endParaRPr lang="tr-TR"/>
          </a:p>
        </p:txBody>
      </p:sp>
      <p:sp>
        <p:nvSpPr>
          <p:cNvPr id="6" name="Footer Placeholder 5"/>
          <p:cNvSpPr>
            <a:spLocks noGrp="1"/>
          </p:cNvSpPr>
          <p:nvPr>
            <p:ph type="ftr" sz="quarter" idx="11"/>
          </p:nvPr>
        </p:nvSpPr>
        <p:spPr/>
        <p:txBody>
          <a:bodyPr/>
          <a:lstStyle/>
          <a:p>
            <a:endParaRPr lang="tr-TR"/>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0ACC3572-819E-4DF9-BE06-0ED2D312B0F3}" type="slidenum">
              <a:rPr lang="tr-TR" smtClean="0"/>
              <a:t>‹#›</a:t>
            </a:fld>
            <a:endParaRPr lang="tr-TR"/>
          </a:p>
        </p:txBody>
      </p:sp>
    </p:spTree>
    <p:extLst>
      <p:ext uri="{BB962C8B-B14F-4D97-AF65-F5344CB8AC3E}">
        <p14:creationId xmlns:p14="http://schemas.microsoft.com/office/powerpoint/2010/main" val="41937776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84B9FC3B-FDB1-4485-A85C-52A02CF6AD8D}" type="datetimeFigureOut">
              <a:rPr lang="tr-TR" smtClean="0"/>
              <a:t>07.03.2015</a:t>
            </a:fld>
            <a:endParaRPr lang="tr-TR"/>
          </a:p>
        </p:txBody>
      </p:sp>
      <p:sp>
        <p:nvSpPr>
          <p:cNvPr id="6" name="Footer Placeholder 5"/>
          <p:cNvSpPr>
            <a:spLocks noGrp="1"/>
          </p:cNvSpPr>
          <p:nvPr>
            <p:ph type="ftr" sz="quarter" idx="11"/>
          </p:nvPr>
        </p:nvSpPr>
        <p:spPr/>
        <p:txBody>
          <a:bodyPr/>
          <a:lstStyle/>
          <a:p>
            <a:endParaRPr lang="tr-T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0ACC3572-819E-4DF9-BE06-0ED2D312B0F3}" type="slidenum">
              <a:rPr lang="tr-TR" smtClean="0"/>
              <a:t>‹#›</a:t>
            </a:fld>
            <a:endParaRPr lang="tr-TR"/>
          </a:p>
        </p:txBody>
      </p:sp>
    </p:spTree>
    <p:extLst>
      <p:ext uri="{BB962C8B-B14F-4D97-AF65-F5344CB8AC3E}">
        <p14:creationId xmlns:p14="http://schemas.microsoft.com/office/powerpoint/2010/main" val="19491428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84B9FC3B-FDB1-4485-A85C-52A02CF6AD8D}" type="datetimeFigureOut">
              <a:rPr lang="tr-TR" smtClean="0"/>
              <a:t>07.03.2015</a:t>
            </a:fld>
            <a:endParaRPr lang="tr-TR"/>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tr-TR"/>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0ACC3572-819E-4DF9-BE06-0ED2D312B0F3}" type="slidenum">
              <a:rPr lang="tr-TR" smtClean="0"/>
              <a:t>‹#›</a:t>
            </a:fld>
            <a:endParaRPr lang="tr-TR"/>
          </a:p>
        </p:txBody>
      </p:sp>
    </p:spTree>
    <p:extLst>
      <p:ext uri="{BB962C8B-B14F-4D97-AF65-F5344CB8AC3E}">
        <p14:creationId xmlns:p14="http://schemas.microsoft.com/office/powerpoint/2010/main" val="3901448021"/>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 id="2147483706" r:id="rId12"/>
    <p:sldLayoutId id="2147483707" r:id="rId13"/>
    <p:sldLayoutId id="2147483708" r:id="rId14"/>
    <p:sldLayoutId id="2147483709" r:id="rId15"/>
    <p:sldLayoutId id="2147483710"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p:txBody>
          <a:bodyPr>
            <a:normAutofit fontScale="90000"/>
          </a:bodyPr>
          <a:lstStyle/>
          <a:p>
            <a:r>
              <a:rPr lang="tr-TR" dirty="0" smtClean="0"/>
              <a:t/>
            </a:r>
            <a:br>
              <a:rPr lang="tr-TR" dirty="0" smtClean="0"/>
            </a:br>
            <a:r>
              <a:rPr lang="tr-TR" dirty="0"/>
              <a:t/>
            </a:r>
            <a:br>
              <a:rPr lang="tr-TR" dirty="0"/>
            </a:br>
            <a:r>
              <a:rPr lang="tr-TR" dirty="0" smtClean="0"/>
              <a:t/>
            </a:r>
            <a:br>
              <a:rPr lang="tr-TR" dirty="0" smtClean="0"/>
            </a:br>
            <a:r>
              <a:rPr lang="tr-TR" dirty="0"/>
              <a:t/>
            </a:r>
            <a:br>
              <a:rPr lang="tr-TR" dirty="0"/>
            </a:br>
            <a:r>
              <a:rPr lang="tr-TR" dirty="0" smtClean="0"/>
              <a:t/>
            </a:r>
            <a:br>
              <a:rPr lang="tr-TR" dirty="0" smtClean="0"/>
            </a:br>
            <a:r>
              <a:rPr lang="tr-TR" dirty="0"/>
              <a:t/>
            </a:r>
            <a:br>
              <a:rPr lang="tr-TR" dirty="0"/>
            </a:br>
            <a:r>
              <a:rPr lang="tr-TR" dirty="0" smtClean="0"/>
              <a:t/>
            </a:r>
            <a:br>
              <a:rPr lang="tr-TR" dirty="0" smtClean="0"/>
            </a:br>
            <a:r>
              <a:rPr lang="tr-TR" dirty="0"/>
              <a:t/>
            </a:r>
            <a:br>
              <a:rPr lang="tr-TR" dirty="0"/>
            </a:br>
            <a:r>
              <a:rPr lang="tr-TR" dirty="0" smtClean="0"/>
              <a:t/>
            </a:r>
            <a:br>
              <a:rPr lang="tr-TR" dirty="0" smtClean="0"/>
            </a:br>
            <a:r>
              <a:rPr lang="tr-TR" dirty="0"/>
              <a:t/>
            </a:r>
            <a:br>
              <a:rPr lang="tr-TR" dirty="0"/>
            </a:br>
            <a:r>
              <a:rPr lang="tr-TR" dirty="0" smtClean="0"/>
              <a:t/>
            </a:r>
            <a:br>
              <a:rPr lang="tr-TR" dirty="0" smtClean="0"/>
            </a:br>
            <a:r>
              <a:rPr lang="tr-TR" dirty="0"/>
              <a:t/>
            </a:r>
            <a:br>
              <a:rPr lang="tr-TR" dirty="0"/>
            </a:br>
            <a:r>
              <a:rPr lang="tr-TR" dirty="0" smtClean="0"/>
              <a:t/>
            </a:r>
            <a:br>
              <a:rPr lang="tr-TR" dirty="0" smtClean="0"/>
            </a:br>
            <a:r>
              <a:rPr lang="tr-TR" dirty="0"/>
              <a:t/>
            </a:r>
            <a:br>
              <a:rPr lang="tr-TR" dirty="0"/>
            </a:br>
            <a:r>
              <a:rPr lang="tr-TR" dirty="0" smtClean="0"/>
              <a:t/>
            </a:r>
            <a:br>
              <a:rPr lang="tr-TR" dirty="0" smtClean="0"/>
            </a:br>
            <a:r>
              <a:rPr lang="en-US" dirty="0" smtClean="0"/>
              <a:t>READING </a:t>
            </a:r>
            <a:r>
              <a:rPr lang="en-US" dirty="0"/>
              <a:t>PASSAGES</a:t>
            </a:r>
            <a:r>
              <a:rPr lang="tr-TR" dirty="0"/>
              <a:t/>
            </a:r>
            <a:br>
              <a:rPr lang="tr-TR" dirty="0"/>
            </a:br>
            <a:r>
              <a:rPr lang="tr-TR" b="1" dirty="0"/>
              <a:t>OKUMA PARÇALARI SORULARI nasıl çözülmelidir</a:t>
            </a:r>
            <a:r>
              <a:rPr lang="tr-TR" b="1" dirty="0" smtClean="0"/>
              <a:t>?</a:t>
            </a:r>
            <a:endParaRPr lang="tr-TR" dirty="0"/>
          </a:p>
        </p:txBody>
      </p:sp>
      <p:pic>
        <p:nvPicPr>
          <p:cNvPr id="1026" name="Picture 2" descr="http://www.kariyerkitaplari.com/pictures/201337222327__urunresim_11_01_2013_11_04_2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48680" y="3626267"/>
            <a:ext cx="1709320" cy="25639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76481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pPr lvl="0" algn="ctr"/>
            <a:r>
              <a:rPr lang="tr-TR" b="1" u="sng" dirty="0" smtClean="0"/>
              <a:t/>
            </a:r>
            <a:br>
              <a:rPr lang="tr-TR" b="1" u="sng" dirty="0" smtClean="0"/>
            </a:br>
            <a:r>
              <a:rPr lang="tr-TR" b="1" dirty="0" smtClean="0"/>
              <a:t>Öncelikle </a:t>
            </a:r>
            <a:r>
              <a:rPr lang="tr-TR" b="1" dirty="0"/>
              <a:t>paragrafın ilk cümlesini analiz edelim ve genel çevirisine </a:t>
            </a:r>
            <a:r>
              <a:rPr lang="tr-TR" b="1" dirty="0" smtClean="0"/>
              <a:t>bakalım</a:t>
            </a:r>
            <a:r>
              <a:rPr lang="tr-TR" dirty="0"/>
              <a:t/>
            </a:r>
            <a:br>
              <a:rPr lang="tr-TR" dirty="0"/>
            </a:br>
            <a:endParaRPr lang="tr-TR" dirty="0"/>
          </a:p>
        </p:txBody>
      </p:sp>
      <p:sp>
        <p:nvSpPr>
          <p:cNvPr id="3" name="İçerik Yer Tutucusu 2"/>
          <p:cNvSpPr>
            <a:spLocks noGrp="1"/>
          </p:cNvSpPr>
          <p:nvPr>
            <p:ph idx="1"/>
          </p:nvPr>
        </p:nvSpPr>
        <p:spPr/>
        <p:txBody>
          <a:bodyPr>
            <a:normAutofit fontScale="85000" lnSpcReduction="20000"/>
          </a:bodyPr>
          <a:lstStyle/>
          <a:p>
            <a:pPr marL="0" indent="0" algn="just">
              <a:buNone/>
            </a:pPr>
            <a:r>
              <a:rPr lang="en-US" sz="3900" b="1" dirty="0"/>
              <a:t>It may be that</a:t>
            </a:r>
            <a:r>
              <a:rPr lang="tr-TR" sz="3900" b="1" dirty="0"/>
              <a:t> golf </a:t>
            </a:r>
            <a:r>
              <a:rPr lang="en-US" sz="3900" b="1" dirty="0"/>
              <a:t>originated in Holland but certainly Scotland fostered the game and is famous for it. </a:t>
            </a:r>
            <a:r>
              <a:rPr lang="en-US" dirty="0"/>
              <a:t>In fact, in</a:t>
            </a:r>
            <a:r>
              <a:rPr lang="tr-TR" dirty="0"/>
              <a:t> 1457</a:t>
            </a:r>
            <a:r>
              <a:rPr lang="en-US" dirty="0"/>
              <a:t> the Scottish Parliament, disturbed because football and golf had lured young Scots from the more soldierly exercise of archery, passed an ordinance that banned football and golf. James I and Charles I of the royal line of Stuarts were golf enthusiasts, whereby the game came to be known as "the royal and ancient game of golf. The golf balls used in the early games were leather-covered and stuffed with feathers. Clubs of all kinds were fashioned by hand to suit individual players. The great stop in spreading the game came with the change from the feather ball to the present-day ball introduced in about</a:t>
            </a:r>
            <a:r>
              <a:rPr lang="tr-TR" dirty="0"/>
              <a:t> 1850.</a:t>
            </a:r>
            <a:r>
              <a:rPr lang="en-US" dirty="0"/>
              <a:t> In</a:t>
            </a:r>
            <a:r>
              <a:rPr lang="tr-TR" dirty="0"/>
              <a:t> 1860,</a:t>
            </a:r>
            <a:r>
              <a:rPr lang="en-US" dirty="0"/>
              <a:t> formal competitions began with the establishment of an annual tournament for the British Open championship. There are records of "golf clubs" in the United States as far back as colonial days. However, it remained a rather sedate and almost aristocratic pastime until a 20-year-old Francis </a:t>
            </a:r>
            <a:r>
              <a:rPr lang="en-US" dirty="0" err="1"/>
              <a:t>Quimet</a:t>
            </a:r>
            <a:r>
              <a:rPr lang="en-US" dirty="0"/>
              <a:t> of Boston defeated two great British professionals, Harry </a:t>
            </a:r>
            <a:r>
              <a:rPr lang="en-US" dirty="0" err="1"/>
              <a:t>Vardon</a:t>
            </a:r>
            <a:r>
              <a:rPr lang="en-US" dirty="0"/>
              <a:t> and Ted Ray, in the United States Open championship at Brookline, Mass., in</a:t>
            </a:r>
            <a:r>
              <a:rPr lang="tr-TR" dirty="0"/>
              <a:t> 1913.</a:t>
            </a:r>
            <a:r>
              <a:rPr lang="en-US" dirty="0"/>
              <a:t> This feat put the game and Francis </a:t>
            </a:r>
            <a:r>
              <a:rPr lang="en-US" dirty="0" err="1"/>
              <a:t>Quimet</a:t>
            </a:r>
            <a:r>
              <a:rPr lang="en-US" dirty="0"/>
              <a:t> on the front pages of the newspapers and stirred a wave of enthusiasm for the sport.</a:t>
            </a:r>
            <a:endParaRPr lang="tr-TR" dirty="0"/>
          </a:p>
        </p:txBody>
      </p:sp>
    </p:spTree>
    <p:extLst>
      <p:ext uri="{BB962C8B-B14F-4D97-AF65-F5344CB8AC3E}">
        <p14:creationId xmlns:p14="http://schemas.microsoft.com/office/powerpoint/2010/main" val="6135243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tr-TR" dirty="0"/>
              <a:t>Paragrafın</a:t>
            </a:r>
            <a:r>
              <a:rPr lang="en-US" dirty="0"/>
              <a:t> ilk</a:t>
            </a:r>
            <a:r>
              <a:rPr lang="tr-TR" dirty="0"/>
              <a:t> </a:t>
            </a:r>
            <a:r>
              <a:rPr lang="tr-TR" dirty="0" smtClean="0"/>
              <a:t>cümlesi</a:t>
            </a:r>
            <a:endParaRPr lang="tr-TR" dirty="0"/>
          </a:p>
        </p:txBody>
      </p:sp>
      <p:sp>
        <p:nvSpPr>
          <p:cNvPr id="3" name="İçerik Yer Tutucusu 2"/>
          <p:cNvSpPr>
            <a:spLocks noGrp="1"/>
          </p:cNvSpPr>
          <p:nvPr>
            <p:ph idx="1"/>
          </p:nvPr>
        </p:nvSpPr>
        <p:spPr/>
        <p:txBody>
          <a:bodyPr/>
          <a:lstStyle/>
          <a:p>
            <a:pPr marL="0" indent="0" algn="just">
              <a:buNone/>
            </a:pPr>
            <a:r>
              <a:rPr lang="en-US" b="1" dirty="0" smtClean="0"/>
              <a:t>It </a:t>
            </a:r>
            <a:r>
              <a:rPr lang="en-US" b="1" dirty="0"/>
              <a:t>may be that golf originated in Holland but certainly Scotland fostered the game and is famous for it.</a:t>
            </a:r>
            <a:endParaRPr lang="tr-TR" dirty="0"/>
          </a:p>
          <a:p>
            <a:pPr marL="0" indent="0">
              <a:buNone/>
            </a:pPr>
            <a:endParaRPr lang="tr-TR" dirty="0" smtClean="0"/>
          </a:p>
          <a:p>
            <a:pPr marL="0" indent="0" algn="just">
              <a:buNone/>
            </a:pPr>
            <a:r>
              <a:rPr lang="en-US" dirty="0" smtClean="0"/>
              <a:t>Golf</a:t>
            </a:r>
            <a:r>
              <a:rPr lang="tr-TR" dirty="0" smtClean="0"/>
              <a:t> </a:t>
            </a:r>
            <a:r>
              <a:rPr lang="tr-TR" dirty="0"/>
              <a:t>Hollanda'da icat olmuş olabilir ama oyunu kesinlikle </a:t>
            </a:r>
            <a:r>
              <a:rPr lang="tr-TR" dirty="0" smtClean="0"/>
              <a:t>İskoçya </a:t>
            </a:r>
            <a:r>
              <a:rPr lang="tr-TR" dirty="0"/>
              <a:t>geliştirdi ve bu konuda ünlendi.</a:t>
            </a:r>
          </a:p>
          <a:p>
            <a:pPr marL="0" indent="0">
              <a:buNone/>
            </a:pPr>
            <a:endParaRPr lang="tr-TR" dirty="0"/>
          </a:p>
        </p:txBody>
      </p:sp>
    </p:spTree>
    <p:extLst>
      <p:ext uri="{BB962C8B-B14F-4D97-AF65-F5344CB8AC3E}">
        <p14:creationId xmlns:p14="http://schemas.microsoft.com/office/powerpoint/2010/main" val="9418938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pPr lvl="0" algn="ctr"/>
            <a:r>
              <a:rPr lang="tr-TR" sz="3000" b="1" dirty="0"/>
              <a:t>Alternatif bir yöntem olarak, genel ve hızlı bir tarama yaparak paragrafta önemli olarak gördüğümüz noktaların altını </a:t>
            </a:r>
            <a:r>
              <a:rPr lang="tr-TR" sz="3000" b="1" dirty="0" smtClean="0"/>
              <a:t>çizelim</a:t>
            </a:r>
            <a:endParaRPr lang="tr-TR" sz="3000" dirty="0"/>
          </a:p>
        </p:txBody>
      </p:sp>
      <p:sp>
        <p:nvSpPr>
          <p:cNvPr id="3" name="İçerik Yer Tutucusu 2"/>
          <p:cNvSpPr>
            <a:spLocks noGrp="1"/>
          </p:cNvSpPr>
          <p:nvPr>
            <p:ph idx="1"/>
          </p:nvPr>
        </p:nvSpPr>
        <p:spPr/>
        <p:txBody>
          <a:bodyPr>
            <a:normAutofit fontScale="92500" lnSpcReduction="20000"/>
          </a:bodyPr>
          <a:lstStyle/>
          <a:p>
            <a:pPr marL="0" indent="0" algn="just">
              <a:buNone/>
            </a:pPr>
            <a:r>
              <a:rPr lang="en-US" dirty="0"/>
              <a:t>It may be that </a:t>
            </a:r>
            <a:r>
              <a:rPr lang="tr-TR" b="1" u="sng" dirty="0"/>
              <a:t>golf</a:t>
            </a:r>
            <a:r>
              <a:rPr lang="en-US" b="1" u="sng" dirty="0"/>
              <a:t> originated</a:t>
            </a:r>
            <a:r>
              <a:rPr lang="en-US" b="1" dirty="0"/>
              <a:t> </a:t>
            </a:r>
            <a:r>
              <a:rPr lang="en-US" dirty="0"/>
              <a:t>in </a:t>
            </a:r>
            <a:r>
              <a:rPr lang="en-US" b="1" u="sng" dirty="0"/>
              <a:t>Holland</a:t>
            </a:r>
            <a:r>
              <a:rPr lang="en-US" b="1" dirty="0"/>
              <a:t> </a:t>
            </a:r>
            <a:r>
              <a:rPr lang="en-US" dirty="0"/>
              <a:t>but certainly </a:t>
            </a:r>
            <a:r>
              <a:rPr lang="en-US" b="1" u="sng" dirty="0"/>
              <a:t>Scotland</a:t>
            </a:r>
            <a:r>
              <a:rPr lang="en-US" b="1" dirty="0"/>
              <a:t> </a:t>
            </a:r>
            <a:r>
              <a:rPr lang="en-US" dirty="0"/>
              <a:t>fostered the game and is famous for it. In fact, </a:t>
            </a:r>
            <a:r>
              <a:rPr lang="en-US" b="1" u="sng" dirty="0"/>
              <a:t>in </a:t>
            </a:r>
            <a:r>
              <a:rPr lang="tr-TR" b="1" u="sng" dirty="0"/>
              <a:t>1457</a:t>
            </a:r>
            <a:r>
              <a:rPr lang="tr-TR" b="1" dirty="0"/>
              <a:t> </a:t>
            </a:r>
            <a:r>
              <a:rPr lang="en-US" dirty="0"/>
              <a:t>the </a:t>
            </a:r>
            <a:r>
              <a:rPr lang="en-US" b="1" u="sng" dirty="0"/>
              <a:t>Scottish Parliament, </a:t>
            </a:r>
            <a:r>
              <a:rPr lang="en-US" dirty="0"/>
              <a:t>disturbed because </a:t>
            </a:r>
            <a:r>
              <a:rPr lang="en-US" b="1" u="sng" dirty="0"/>
              <a:t>football and golf </a:t>
            </a:r>
            <a:r>
              <a:rPr lang="en-US" dirty="0"/>
              <a:t>had lured </a:t>
            </a:r>
            <a:r>
              <a:rPr lang="en-US" b="1" u="sng" dirty="0"/>
              <a:t>young Scots </a:t>
            </a:r>
            <a:r>
              <a:rPr lang="en-US" dirty="0"/>
              <a:t>from the more </a:t>
            </a:r>
            <a:r>
              <a:rPr lang="en-US" b="1" u="sng" dirty="0"/>
              <a:t>soldierly exercise </a:t>
            </a:r>
            <a:r>
              <a:rPr lang="en-US" dirty="0"/>
              <a:t>of archery, passed an ordinance that banned football and golf. </a:t>
            </a:r>
            <a:r>
              <a:rPr lang="en-US" b="1" u="sng" dirty="0"/>
              <a:t>James I and Charles</a:t>
            </a:r>
            <a:r>
              <a:rPr lang="en-US" b="1" dirty="0"/>
              <a:t> </a:t>
            </a:r>
            <a:r>
              <a:rPr lang="en-US" dirty="0"/>
              <a:t>I of the</a:t>
            </a:r>
            <a:r>
              <a:rPr lang="en-US" b="1" dirty="0"/>
              <a:t> </a:t>
            </a:r>
            <a:r>
              <a:rPr lang="en-US" dirty="0"/>
              <a:t>royal line of Stuarts were golf enthusiasts, whereby the game came to be known as </a:t>
            </a:r>
            <a:r>
              <a:rPr lang="en-US" b="1" u="sng" dirty="0"/>
              <a:t>"the royal and ancient game of golf. The golf balls</a:t>
            </a:r>
            <a:r>
              <a:rPr lang="en-US" b="1" dirty="0"/>
              <a:t> </a:t>
            </a:r>
            <a:r>
              <a:rPr lang="en-US" dirty="0"/>
              <a:t>used in the early games were leather-covered and stuffed with feathers. Clubs of all kinds were fashioned by hand to suit </a:t>
            </a:r>
            <a:r>
              <a:rPr lang="en-US" b="1" u="sng" dirty="0"/>
              <a:t>individual players. </a:t>
            </a:r>
            <a:r>
              <a:rPr lang="en-US" dirty="0"/>
              <a:t>The great stop in spreading the game came with the change from </a:t>
            </a:r>
            <a:r>
              <a:rPr lang="en-US" b="1" dirty="0"/>
              <a:t>the </a:t>
            </a:r>
            <a:r>
              <a:rPr lang="en-US" dirty="0"/>
              <a:t>feather ball to the present-day ball introduced in about </a:t>
            </a:r>
            <a:r>
              <a:rPr lang="tr-TR" b="1" u="sng" dirty="0"/>
              <a:t>1850.</a:t>
            </a:r>
            <a:r>
              <a:rPr lang="en-US" b="1" u="sng" dirty="0"/>
              <a:t> In</a:t>
            </a:r>
            <a:r>
              <a:rPr lang="tr-TR" b="1" u="sng" dirty="0"/>
              <a:t> 1860,</a:t>
            </a:r>
            <a:r>
              <a:rPr lang="tr-TR" b="1" dirty="0"/>
              <a:t> </a:t>
            </a:r>
            <a:r>
              <a:rPr lang="en-US" dirty="0"/>
              <a:t>formal competitions began with the</a:t>
            </a:r>
            <a:r>
              <a:rPr lang="en-US" b="1" dirty="0"/>
              <a:t> </a:t>
            </a:r>
            <a:r>
              <a:rPr lang="en-US" dirty="0"/>
              <a:t>establishment of an </a:t>
            </a:r>
            <a:r>
              <a:rPr lang="en-US" b="1" u="sng" dirty="0"/>
              <a:t>annual tournament</a:t>
            </a:r>
            <a:r>
              <a:rPr lang="en-US" b="1" dirty="0"/>
              <a:t> </a:t>
            </a:r>
            <a:r>
              <a:rPr lang="en-US" dirty="0"/>
              <a:t>for the </a:t>
            </a:r>
            <a:r>
              <a:rPr lang="en-US" b="1" u="sng" dirty="0"/>
              <a:t>British Open championship. </a:t>
            </a:r>
            <a:r>
              <a:rPr lang="en-US" dirty="0"/>
              <a:t>There are records of "golf clubs </a:t>
            </a:r>
            <a:r>
              <a:rPr lang="tr-TR" dirty="0" smtClean="0"/>
              <a:t>in</a:t>
            </a:r>
            <a:r>
              <a:rPr lang="tr-TR" b="1" dirty="0" smtClean="0"/>
              <a:t> </a:t>
            </a:r>
            <a:r>
              <a:rPr lang="en-US" dirty="0"/>
              <a:t>the United States as far back as colonial days. However, it</a:t>
            </a:r>
            <a:r>
              <a:rPr lang="en-US" b="1" dirty="0"/>
              <a:t> </a:t>
            </a:r>
            <a:r>
              <a:rPr lang="en-US" dirty="0"/>
              <a:t>remained a rather sedate and almost </a:t>
            </a:r>
            <a:r>
              <a:rPr lang="en-US" b="1" u="sng" dirty="0" smtClean="0"/>
              <a:t>aristocratic</a:t>
            </a:r>
            <a:r>
              <a:rPr lang="tr-TR" b="1" u="sng" dirty="0" smtClean="0"/>
              <a:t> </a:t>
            </a:r>
            <a:r>
              <a:rPr lang="en-US" b="1" u="sng" dirty="0" smtClean="0"/>
              <a:t>pastime </a:t>
            </a:r>
            <a:r>
              <a:rPr lang="en-US" dirty="0" smtClean="0"/>
              <a:t>until </a:t>
            </a:r>
            <a:r>
              <a:rPr lang="en-US" dirty="0"/>
              <a:t>a 20-year-old </a:t>
            </a:r>
            <a:r>
              <a:rPr lang="en-US" b="1" u="sng" dirty="0"/>
              <a:t>Francis </a:t>
            </a:r>
            <a:r>
              <a:rPr lang="en-US" b="1" u="sng" dirty="0" err="1"/>
              <a:t>Quimet</a:t>
            </a:r>
            <a:r>
              <a:rPr lang="en-US" b="1" u="sng" dirty="0"/>
              <a:t> </a:t>
            </a:r>
            <a:r>
              <a:rPr lang="en-US" dirty="0"/>
              <a:t>of Boston defeated two great British professionals, </a:t>
            </a:r>
            <a:r>
              <a:rPr lang="en-US" b="1" u="sng" dirty="0" smtClean="0"/>
              <a:t>Harry </a:t>
            </a:r>
            <a:r>
              <a:rPr lang="en-US" b="1" u="sng" dirty="0" err="1" smtClean="0"/>
              <a:t>Vardon</a:t>
            </a:r>
            <a:r>
              <a:rPr lang="en-US" b="1" u="sng" dirty="0" smtClean="0"/>
              <a:t> and Ted Ray,</a:t>
            </a:r>
            <a:r>
              <a:rPr lang="en-US" b="1" dirty="0" smtClean="0"/>
              <a:t> </a:t>
            </a:r>
            <a:r>
              <a:rPr lang="en-US" dirty="0" smtClean="0"/>
              <a:t>in </a:t>
            </a:r>
            <a:r>
              <a:rPr lang="en-US" dirty="0"/>
              <a:t>the United States Open championship at Brookline, Mass., </a:t>
            </a:r>
            <a:r>
              <a:rPr lang="en-US" b="1" dirty="0"/>
              <a:t>in 1913. </a:t>
            </a:r>
            <a:r>
              <a:rPr lang="en-US" dirty="0"/>
              <a:t>This feat put the game and </a:t>
            </a:r>
            <a:r>
              <a:rPr lang="en-US" b="1" u="sng" dirty="0"/>
              <a:t>Francis </a:t>
            </a:r>
            <a:r>
              <a:rPr lang="en-US" b="1" u="sng" dirty="0" err="1"/>
              <a:t>Quimet</a:t>
            </a:r>
            <a:r>
              <a:rPr lang="en-US" b="1" u="sng" dirty="0"/>
              <a:t> </a:t>
            </a:r>
            <a:r>
              <a:rPr lang="en-US" dirty="0"/>
              <a:t>on the front pages of the newspapers and stirred a wave of </a:t>
            </a:r>
            <a:r>
              <a:rPr lang="en-US" b="1" u="sng" dirty="0"/>
              <a:t>enthusiasm for the sport.</a:t>
            </a:r>
            <a:endParaRPr lang="tr-TR" u="sng" dirty="0"/>
          </a:p>
          <a:p>
            <a:pPr marL="0" indent="0">
              <a:buNone/>
            </a:pPr>
            <a:endParaRPr lang="tr-TR" dirty="0"/>
          </a:p>
        </p:txBody>
      </p:sp>
    </p:spTree>
    <p:extLst>
      <p:ext uri="{BB962C8B-B14F-4D97-AF65-F5344CB8AC3E}">
        <p14:creationId xmlns:p14="http://schemas.microsoft.com/office/powerpoint/2010/main" val="24867303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pPr algn="ctr"/>
            <a:r>
              <a:rPr lang="tr-TR" dirty="0"/>
              <a:t>Şimdi hızlı bir şekilde bu ifadeler ne anlama gelmekte diye altını çizdiğimiz yapılara </a:t>
            </a:r>
            <a:r>
              <a:rPr lang="tr-TR" dirty="0" smtClean="0"/>
              <a:t>bakalım</a:t>
            </a:r>
            <a:endParaRPr lang="tr-TR" dirty="0"/>
          </a:p>
        </p:txBody>
      </p:sp>
      <p:pic>
        <p:nvPicPr>
          <p:cNvPr id="4" name="İçerik Yer Tutucusu 3"/>
          <p:cNvPicPr>
            <a:picLocks noGrp="1" noChangeAspect="1"/>
          </p:cNvPicPr>
          <p:nvPr>
            <p:ph idx="1"/>
          </p:nvPr>
        </p:nvPicPr>
        <p:blipFill>
          <a:blip r:embed="rId2"/>
          <a:stretch>
            <a:fillRect/>
          </a:stretch>
        </p:blipFill>
        <p:spPr>
          <a:xfrm>
            <a:off x="4953394" y="2133600"/>
            <a:ext cx="4187038" cy="3778250"/>
          </a:xfrm>
          <a:prstGeom prst="rect">
            <a:avLst/>
          </a:prstGeom>
        </p:spPr>
      </p:pic>
    </p:spTree>
    <p:extLst>
      <p:ext uri="{BB962C8B-B14F-4D97-AF65-F5344CB8AC3E}">
        <p14:creationId xmlns:p14="http://schemas.microsoft.com/office/powerpoint/2010/main" val="11452021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tr-TR" dirty="0" smtClean="0"/>
              <a:t>SONUÇ</a:t>
            </a:r>
            <a:endParaRPr lang="tr-TR" dirty="0"/>
          </a:p>
        </p:txBody>
      </p:sp>
      <p:sp>
        <p:nvSpPr>
          <p:cNvPr id="3" name="İçerik Yer Tutucusu 2"/>
          <p:cNvSpPr>
            <a:spLocks noGrp="1"/>
          </p:cNvSpPr>
          <p:nvPr>
            <p:ph idx="1"/>
          </p:nvPr>
        </p:nvSpPr>
        <p:spPr/>
        <p:txBody>
          <a:bodyPr/>
          <a:lstStyle/>
          <a:p>
            <a:pPr marL="0" indent="0" algn="ctr">
              <a:buNone/>
            </a:pPr>
            <a:endParaRPr lang="tr-TR" dirty="0" smtClean="0"/>
          </a:p>
          <a:p>
            <a:pPr marL="0" indent="0">
              <a:buNone/>
            </a:pPr>
            <a:r>
              <a:rPr lang="tr-TR" dirty="0" smtClean="0"/>
              <a:t>1. İlk </a:t>
            </a:r>
            <a:r>
              <a:rPr lang="tr-TR" dirty="0"/>
              <a:t>cümleyi </a:t>
            </a:r>
            <a:r>
              <a:rPr lang="tr-TR" dirty="0" smtClean="0"/>
              <a:t>okuduk</a:t>
            </a:r>
          </a:p>
          <a:p>
            <a:pPr marL="0" indent="0">
              <a:buNone/>
            </a:pPr>
            <a:r>
              <a:rPr lang="tr-TR" dirty="0" smtClean="0"/>
              <a:t> 2. sonra </a:t>
            </a:r>
            <a:r>
              <a:rPr lang="tr-TR" dirty="0"/>
              <a:t>da yukarıda seçtiğimiz kelimeleri gözden </a:t>
            </a:r>
            <a:r>
              <a:rPr lang="tr-TR" dirty="0" err="1" smtClean="0"/>
              <a:t>geçirdiğik</a:t>
            </a:r>
            <a:endParaRPr lang="tr-TR" dirty="0" smtClean="0"/>
          </a:p>
          <a:p>
            <a:pPr marL="0" indent="0">
              <a:buNone/>
            </a:pPr>
            <a:r>
              <a:rPr lang="tr-TR" dirty="0" smtClean="0"/>
              <a:t>Böylece </a:t>
            </a:r>
            <a:r>
              <a:rPr lang="tr-TR" dirty="0"/>
              <a:t>okuyacağımız paragrafın genel olarak </a:t>
            </a:r>
            <a:r>
              <a:rPr lang="tr-TR" b="1" dirty="0"/>
              <a:t>"golf, golfun tarihi" </a:t>
            </a:r>
            <a:r>
              <a:rPr lang="tr-TR" dirty="0"/>
              <a:t>vs. ile ilgili bir parça olacağı sonucuna varabiliriz.</a:t>
            </a:r>
          </a:p>
          <a:p>
            <a:pPr marL="0" indent="0">
              <a:buNone/>
            </a:pPr>
            <a:endParaRPr lang="tr-TR" dirty="0"/>
          </a:p>
        </p:txBody>
      </p:sp>
    </p:spTree>
    <p:extLst>
      <p:ext uri="{BB962C8B-B14F-4D97-AF65-F5344CB8AC3E}">
        <p14:creationId xmlns:p14="http://schemas.microsoft.com/office/powerpoint/2010/main" val="37723010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t>2. AŞAMA: Soru kökü analizi </a:t>
            </a:r>
            <a:r>
              <a:rPr lang="tr-TR" b="1" dirty="0" smtClean="0"/>
              <a:t>:</a:t>
            </a:r>
            <a:endParaRPr lang="tr-TR" dirty="0"/>
          </a:p>
        </p:txBody>
      </p:sp>
      <p:sp>
        <p:nvSpPr>
          <p:cNvPr id="3" name="İçerik Yer Tutucusu 2"/>
          <p:cNvSpPr>
            <a:spLocks noGrp="1"/>
          </p:cNvSpPr>
          <p:nvPr>
            <p:ph idx="1"/>
          </p:nvPr>
        </p:nvSpPr>
        <p:spPr/>
        <p:txBody>
          <a:bodyPr>
            <a:normAutofit/>
          </a:bodyPr>
          <a:lstStyle/>
          <a:p>
            <a:pPr marL="0" indent="0" algn="just">
              <a:buNone/>
            </a:pPr>
            <a:r>
              <a:rPr lang="tr-TR" b="1" dirty="0"/>
              <a:t>Amaç </a:t>
            </a:r>
            <a:r>
              <a:rPr lang="tr-TR" dirty="0"/>
              <a:t>: Parçanın bizden hangi konulara yoğunlaşmamızı istediğini bulmak.</a:t>
            </a:r>
          </a:p>
          <a:p>
            <a:pPr marL="514350" indent="-514350" algn="just">
              <a:buAutoNum type="arabicPeriod"/>
            </a:pPr>
            <a:r>
              <a:rPr lang="tr-TR" dirty="0" smtClean="0"/>
              <a:t>aşamada </a:t>
            </a:r>
            <a:r>
              <a:rPr lang="tr-TR" dirty="0"/>
              <a:t>parçayı okumaya başlamadan önce parçanın ilk cümlesini okuduk ya da hızlı bir tarama yaparak parçanın ne ile ilgili olabileceğini tahmin ettik. Bu aşamadan sonra soru köklerini okuyarak parça ile ilgili daha ayrıntılı tahminler yapabiliriz ve parçanın bizden ne istediği ile ilgili daha spesifik bir arayış içine girebiliriz. </a:t>
            </a:r>
            <a:endParaRPr lang="tr-TR" dirty="0" smtClean="0"/>
          </a:p>
          <a:p>
            <a:pPr marL="0" indent="0" algn="just">
              <a:buNone/>
            </a:pPr>
            <a:r>
              <a:rPr lang="tr-TR" b="1" dirty="0" smtClean="0"/>
              <a:t>Soru </a:t>
            </a:r>
            <a:r>
              <a:rPr lang="tr-TR" b="1" dirty="0"/>
              <a:t>kökleri mutlak suretle parçadan önce okunmalıdır. </a:t>
            </a:r>
            <a:r>
              <a:rPr lang="tr-TR" dirty="0"/>
              <a:t>Çünkü parçada geçen 15-20 cümle içerisinde doğru yanıt için ipucu olabilecek 4-5 cümle bizim için önemlidir ve bu cümleleri bulmak için önce soru kökleri analiz edilmelidir. Soru köklerini ikiye ayırabiliriz:</a:t>
            </a:r>
          </a:p>
        </p:txBody>
      </p:sp>
    </p:spTree>
    <p:extLst>
      <p:ext uri="{BB962C8B-B14F-4D97-AF65-F5344CB8AC3E}">
        <p14:creationId xmlns:p14="http://schemas.microsoft.com/office/powerpoint/2010/main" val="70973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pPr marL="0" indent="0" algn="just">
              <a:buNone/>
            </a:pPr>
            <a:r>
              <a:rPr lang="tr-TR" b="1" dirty="0"/>
              <a:t>1. </a:t>
            </a:r>
            <a:r>
              <a:rPr lang="tr-TR" b="1" u="sng" dirty="0"/>
              <a:t>Spesifik soru kökleri</a:t>
            </a:r>
            <a:r>
              <a:rPr lang="tr-TR" b="1" dirty="0"/>
              <a:t>: </a:t>
            </a:r>
            <a:r>
              <a:rPr lang="tr-TR" dirty="0"/>
              <a:t>Parçayı okumadan önce parça İle İlgili daha fazla ipucu veren ve parçadaki bazı cümlelere sizi doğrudan götürebilecek soru kökleridir. Birazdan çözeceğimiz parçanın soru köklerini analiz ettiğimizde aşağıdaki soru köklerinin belirli bilgiler vererek parçada belirli yerlerden doğru yanıta ulaşmamızı sağlayacak soru kökleri olduğunu söyleyebiliriz:</a:t>
            </a:r>
          </a:p>
          <a:p>
            <a:pPr marL="0" indent="0" algn="just">
              <a:buNone/>
            </a:pPr>
            <a:endParaRPr lang="tr-TR" dirty="0"/>
          </a:p>
        </p:txBody>
      </p:sp>
    </p:spTree>
    <p:extLst>
      <p:ext uri="{BB962C8B-B14F-4D97-AF65-F5344CB8AC3E}">
        <p14:creationId xmlns:p14="http://schemas.microsoft.com/office/powerpoint/2010/main" val="34963256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normAutofit fontScale="85000" lnSpcReduction="20000"/>
          </a:bodyPr>
          <a:lstStyle/>
          <a:p>
            <a:pPr marL="0" indent="0">
              <a:buNone/>
            </a:pPr>
            <a:r>
              <a:rPr lang="tr-TR" b="1" u="sng" dirty="0"/>
              <a:t>Örnek</a:t>
            </a:r>
            <a:r>
              <a:rPr lang="tr-TR" b="1" dirty="0"/>
              <a:t>:</a:t>
            </a:r>
            <a:endParaRPr lang="tr-TR" dirty="0"/>
          </a:p>
          <a:p>
            <a:pPr marL="0" indent="0">
              <a:buNone/>
            </a:pPr>
            <a:r>
              <a:rPr lang="en-US" b="1" dirty="0"/>
              <a:t>As we understand from the passage, golf only became a popular game</a:t>
            </a:r>
            <a:r>
              <a:rPr lang="tr-TR" b="1" dirty="0"/>
              <a:t>	</a:t>
            </a:r>
            <a:endParaRPr lang="tr-TR" dirty="0"/>
          </a:p>
          <a:p>
            <a:pPr marL="0" indent="0">
              <a:buNone/>
            </a:pPr>
            <a:r>
              <a:rPr lang="en-US" u="sng" dirty="0" smtClean="0"/>
              <a:t>Golf</a:t>
            </a:r>
            <a:r>
              <a:rPr lang="tr-TR" u="sng" dirty="0" smtClean="0"/>
              <a:t> </a:t>
            </a:r>
            <a:r>
              <a:rPr lang="tr-TR" u="sng" dirty="0"/>
              <a:t>popüler bir </a:t>
            </a:r>
            <a:r>
              <a:rPr lang="tr-TR" u="sng" dirty="0" smtClean="0"/>
              <a:t>oyun </a:t>
            </a:r>
            <a:r>
              <a:rPr lang="tr-TR" u="sng" dirty="0"/>
              <a:t>haline geldi.</a:t>
            </a:r>
            <a:endParaRPr lang="tr-TR" dirty="0"/>
          </a:p>
          <a:p>
            <a:pPr marL="0" indent="0">
              <a:buNone/>
            </a:pPr>
            <a:r>
              <a:rPr lang="tr-TR" dirty="0"/>
              <a:t> </a:t>
            </a:r>
          </a:p>
          <a:p>
            <a:pPr marL="0" indent="0">
              <a:buNone/>
            </a:pPr>
            <a:r>
              <a:rPr lang="en-US" b="1" dirty="0"/>
              <a:t>According to the passage, it was at one time believed in Scotland that</a:t>
            </a:r>
            <a:r>
              <a:rPr lang="tr-TR" b="1" dirty="0"/>
              <a:t>	</a:t>
            </a:r>
            <a:endParaRPr lang="tr-TR" dirty="0"/>
          </a:p>
          <a:p>
            <a:pPr marL="0" indent="0">
              <a:buNone/>
            </a:pPr>
            <a:r>
              <a:rPr lang="tr-TR" u="sng" dirty="0"/>
              <a:t>Bir zamanlar </a:t>
            </a:r>
            <a:r>
              <a:rPr lang="tr-TR" u="sng" dirty="0" err="1"/>
              <a:t>İskoçva'da</a:t>
            </a:r>
            <a:r>
              <a:rPr lang="tr-TR" u="sng" dirty="0"/>
              <a:t> bir inanış var</a:t>
            </a:r>
            <a:endParaRPr lang="tr-TR" dirty="0"/>
          </a:p>
          <a:p>
            <a:pPr marL="0" indent="0">
              <a:buNone/>
            </a:pPr>
            <a:r>
              <a:rPr lang="tr-TR" dirty="0"/>
              <a:t> </a:t>
            </a:r>
          </a:p>
          <a:p>
            <a:pPr marL="0" indent="0">
              <a:buNone/>
            </a:pPr>
            <a:r>
              <a:rPr lang="en-US" b="1" dirty="0"/>
              <a:t>The point is made in the passage that</a:t>
            </a:r>
            <a:r>
              <a:rPr lang="tr-TR" b="1" dirty="0"/>
              <a:t> golf</a:t>
            </a:r>
            <a:r>
              <a:rPr lang="en-US" b="1" dirty="0"/>
              <a:t> has been described as a "royal" game</a:t>
            </a:r>
            <a:r>
              <a:rPr lang="tr-TR" b="1" dirty="0"/>
              <a:t>	</a:t>
            </a:r>
            <a:endParaRPr lang="tr-TR" dirty="0"/>
          </a:p>
          <a:p>
            <a:pPr marL="0" indent="0">
              <a:buNone/>
            </a:pPr>
            <a:r>
              <a:rPr lang="en-US" u="sng" dirty="0"/>
              <a:t>Golf</a:t>
            </a:r>
            <a:r>
              <a:rPr lang="tr-TR" u="sng" dirty="0"/>
              <a:t> kraliyet oyunu olarak tanımlandı</a:t>
            </a:r>
            <a:endParaRPr lang="tr-TR" dirty="0"/>
          </a:p>
          <a:p>
            <a:pPr marL="0" indent="0">
              <a:buNone/>
            </a:pPr>
            <a:r>
              <a:rPr lang="tr-TR" dirty="0"/>
              <a:t> </a:t>
            </a:r>
          </a:p>
          <a:p>
            <a:pPr marL="0" indent="0">
              <a:buNone/>
            </a:pPr>
            <a:r>
              <a:rPr lang="en-US" b="1" dirty="0"/>
              <a:t>As we learn from the passage, it was around the mid-19th century that</a:t>
            </a:r>
            <a:r>
              <a:rPr lang="tr-TR" b="1" dirty="0"/>
              <a:t>	</a:t>
            </a:r>
            <a:endParaRPr lang="tr-TR" dirty="0"/>
          </a:p>
          <a:p>
            <a:pPr marL="0" indent="0">
              <a:buNone/>
            </a:pPr>
            <a:r>
              <a:rPr lang="tr-TR" u="sng" dirty="0" smtClean="0"/>
              <a:t>19.yy'ın </a:t>
            </a:r>
            <a:r>
              <a:rPr lang="tr-TR" u="sng" dirty="0"/>
              <a:t>ortalarında (1850 civarı) gerçekleşen bir olay</a:t>
            </a:r>
            <a:endParaRPr lang="tr-TR" dirty="0"/>
          </a:p>
          <a:p>
            <a:pPr marL="0" indent="0">
              <a:buNone/>
            </a:pPr>
            <a:endParaRPr lang="tr-TR" dirty="0"/>
          </a:p>
        </p:txBody>
      </p:sp>
    </p:spTree>
    <p:extLst>
      <p:ext uri="{BB962C8B-B14F-4D97-AF65-F5344CB8AC3E}">
        <p14:creationId xmlns:p14="http://schemas.microsoft.com/office/powerpoint/2010/main" val="12318873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pPr marL="0" lvl="0" indent="0" algn="just">
              <a:buNone/>
            </a:pPr>
            <a:r>
              <a:rPr lang="tr-TR" dirty="0"/>
              <a:t>Parçayı okumadan önce soru köklerini analiz ederseniz parça ile ilgili daha çok bilgiye sahip olarak parçanın ne ile ilgili olduğu konusundaki tahmininizi </a:t>
            </a:r>
            <a:r>
              <a:rPr lang="tr-TR" dirty="0" smtClean="0"/>
              <a:t>kuvvetlendirebilirsiniz.</a:t>
            </a:r>
          </a:p>
          <a:p>
            <a:pPr marL="0" lvl="0" indent="0" algn="just">
              <a:buNone/>
            </a:pPr>
            <a:r>
              <a:rPr lang="tr-TR" dirty="0" smtClean="0"/>
              <a:t>Bu </a:t>
            </a:r>
            <a:r>
              <a:rPr lang="tr-TR" dirty="0"/>
              <a:t>soru köklerini parçadan önce okuyarak </a:t>
            </a:r>
            <a:r>
              <a:rPr lang="tr-TR" sz="3000" b="1" dirty="0"/>
              <a:t>"</a:t>
            </a:r>
            <a:r>
              <a:rPr lang="tr-TR" sz="3000" b="1" dirty="0" err="1"/>
              <a:t>golfün</a:t>
            </a:r>
            <a:r>
              <a:rPr lang="tr-TR" sz="3000" b="1" dirty="0"/>
              <a:t> popüler olduğunu, İskoçya'da bir inanış olduğunu, </a:t>
            </a:r>
            <a:r>
              <a:rPr lang="tr-TR" sz="3000" b="1" dirty="0" err="1"/>
              <a:t>golfün</a:t>
            </a:r>
            <a:r>
              <a:rPr lang="tr-TR" sz="3000" b="1" dirty="0"/>
              <a:t> kraliyet oyunu olarak tanımlandığını ve 1850 civarında gerçekleşen bir durumdan bahsedildiğini" </a:t>
            </a:r>
            <a:r>
              <a:rPr lang="tr-TR" sz="3000" dirty="0"/>
              <a:t>öğrendik.</a:t>
            </a:r>
          </a:p>
          <a:p>
            <a:pPr marL="0" indent="0" algn="just">
              <a:buNone/>
            </a:pPr>
            <a:endParaRPr lang="tr-TR" dirty="0"/>
          </a:p>
        </p:txBody>
      </p:sp>
    </p:spTree>
    <p:extLst>
      <p:ext uri="{BB962C8B-B14F-4D97-AF65-F5344CB8AC3E}">
        <p14:creationId xmlns:p14="http://schemas.microsoft.com/office/powerpoint/2010/main" val="5886124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pPr marL="0" indent="0" algn="just">
              <a:buNone/>
            </a:pPr>
            <a:r>
              <a:rPr lang="tr-TR" b="1" dirty="0"/>
              <a:t>2. </a:t>
            </a:r>
            <a:r>
              <a:rPr lang="tr-TR" b="1" u="sng" dirty="0"/>
              <a:t>Genel soru kökleri</a:t>
            </a:r>
            <a:r>
              <a:rPr lang="tr-TR" b="1" dirty="0"/>
              <a:t> </a:t>
            </a:r>
            <a:r>
              <a:rPr lang="tr-TR" dirty="0"/>
              <a:t>: Parçayı bir kez okumadan asla cevaplayamayacağımız, parça İle İlgili genel bilgi isteyen ya da çıkarım yapmamızı isteyen soru kökleridir. Birazdan çözeceğimiz parçanın soru köklerini analiz ettiğimizde aşağıdaki soru kökünün parçanın belli bir bölümüyle ilgili bir bilgi içermediği için genel bir soru kökü olduğunu söyleyebiliriz:</a:t>
            </a:r>
          </a:p>
        </p:txBody>
      </p:sp>
    </p:spTree>
    <p:extLst>
      <p:ext uri="{BB962C8B-B14F-4D97-AF65-F5344CB8AC3E}">
        <p14:creationId xmlns:p14="http://schemas.microsoft.com/office/powerpoint/2010/main" val="5727700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pPr algn="just"/>
            <a:r>
              <a:rPr lang="tr-TR" b="1" u="sng" dirty="0"/>
              <a:t>YDS</a:t>
            </a:r>
            <a:r>
              <a:rPr lang="tr-TR" u="sng" dirty="0"/>
              <a:t>'de 4'er sorudan oluşan 5 tane paragraf bulunmaktadır; diğer bir deyişle 20 tane okuduğunu anlama sorusu bulunmaktadır</a:t>
            </a:r>
            <a:r>
              <a:rPr lang="tr-TR" u="sng" dirty="0" smtClean="0"/>
              <a:t>.</a:t>
            </a:r>
          </a:p>
          <a:p>
            <a:endParaRPr lang="tr-TR" u="sng" dirty="0"/>
          </a:p>
          <a:p>
            <a:pPr algn="just"/>
            <a:r>
              <a:rPr lang="tr-TR" u="sng" dirty="0"/>
              <a:t>Son yıllardaki sınavlarda okuma parçalarında, okuduğunuzu hızlı anlama, hızlı </a:t>
            </a:r>
            <a:r>
              <a:rPr lang="tr-TR" u="sng" dirty="0" err="1"/>
              <a:t>yorumlayabilirle</a:t>
            </a:r>
            <a:r>
              <a:rPr lang="tr-TR" u="sng" dirty="0"/>
              <a:t> ve çıkarım yapabilme becerileri de ölçülmeye başlanmıştır</a:t>
            </a:r>
            <a:r>
              <a:rPr lang="tr-TR" dirty="0"/>
              <a:t>.</a:t>
            </a:r>
          </a:p>
          <a:p>
            <a:endParaRPr lang="tr-TR" dirty="0"/>
          </a:p>
        </p:txBody>
      </p:sp>
    </p:spTree>
    <p:extLst>
      <p:ext uri="{BB962C8B-B14F-4D97-AF65-F5344CB8AC3E}">
        <p14:creationId xmlns:p14="http://schemas.microsoft.com/office/powerpoint/2010/main" val="13669069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normAutofit/>
          </a:bodyPr>
          <a:lstStyle/>
          <a:p>
            <a:pPr marL="0" indent="0">
              <a:buNone/>
            </a:pPr>
            <a:r>
              <a:rPr lang="tr-TR" b="1" u="sng" dirty="0"/>
              <a:t>Örnek</a:t>
            </a:r>
            <a:r>
              <a:rPr lang="tr-TR" b="1" dirty="0"/>
              <a:t>:</a:t>
            </a:r>
            <a:endParaRPr lang="tr-TR" dirty="0"/>
          </a:p>
          <a:p>
            <a:pPr marL="0" indent="0">
              <a:buNone/>
            </a:pPr>
            <a:r>
              <a:rPr lang="en-US" b="1" dirty="0"/>
              <a:t>It is pointed out in the passage that golf</a:t>
            </a:r>
            <a:r>
              <a:rPr lang="tr-TR" b="1" dirty="0"/>
              <a:t>	</a:t>
            </a:r>
            <a:endParaRPr lang="tr-TR" dirty="0"/>
          </a:p>
          <a:p>
            <a:pPr marL="0" indent="0">
              <a:buNone/>
            </a:pPr>
            <a:r>
              <a:rPr lang="en-US" dirty="0" smtClean="0"/>
              <a:t>Golf</a:t>
            </a:r>
            <a:r>
              <a:rPr lang="tr-TR" dirty="0" smtClean="0"/>
              <a:t> …</a:t>
            </a:r>
            <a:endParaRPr lang="tr-TR" dirty="0"/>
          </a:p>
          <a:p>
            <a:pPr marL="0" lvl="0" indent="0" algn="just">
              <a:buNone/>
            </a:pPr>
            <a:r>
              <a:rPr lang="tr-TR" dirty="0"/>
              <a:t>Bu soru kökü, yukarıdaki soru kökleri ile kıyaslandığında </a:t>
            </a:r>
            <a:r>
              <a:rPr lang="tr-TR" b="1" dirty="0"/>
              <a:t>ayrıntılı bilgi vermeyen genel bir soru kökü olarak değerlendirilmelidir ve </a:t>
            </a:r>
            <a:r>
              <a:rPr lang="tr-TR" b="1" u="sng" dirty="0"/>
              <a:t>genel soru kökleri içeren sorular en sonra bırakılmalıdır.</a:t>
            </a:r>
            <a:r>
              <a:rPr lang="tr-TR" dirty="0"/>
              <a:t> Bu da soruları bize verilen sırayla yapmak zorunda olmadığımızı gösteren bir stratejidir. </a:t>
            </a:r>
            <a:endParaRPr lang="tr-TR" dirty="0" smtClean="0"/>
          </a:p>
          <a:p>
            <a:pPr marL="0" lvl="0" indent="0" algn="just">
              <a:buNone/>
            </a:pPr>
            <a:r>
              <a:rPr lang="tr-TR" b="1" dirty="0" smtClean="0">
                <a:solidFill>
                  <a:srgbClr val="FF0000"/>
                </a:solidFill>
              </a:rPr>
              <a:t>Soruları </a:t>
            </a:r>
            <a:r>
              <a:rPr lang="tr-TR" b="1" dirty="0">
                <a:solidFill>
                  <a:srgbClr val="FF0000"/>
                </a:solidFill>
              </a:rPr>
              <a:t>çözerken öncelik her zaman spesifik soru köklerinde olmalıdır. </a:t>
            </a:r>
            <a:r>
              <a:rPr lang="tr-TR" dirty="0"/>
              <a:t>Parçadan çıkarım yapmanızı ya da parçada geçen herhangi bir cümleden yorum yapmanızı isteyen genel soru kökleri olduğunda tüm seçenekleri </a:t>
            </a:r>
            <a:r>
              <a:rPr lang="en-US" b="1" dirty="0"/>
              <a:t>"True, False, Not in the text" </a:t>
            </a:r>
            <a:r>
              <a:rPr lang="tr-TR" dirty="0"/>
              <a:t>mantığıyla tek tek değerlendirmek gerekir.</a:t>
            </a:r>
          </a:p>
          <a:p>
            <a:pPr marL="0" indent="0">
              <a:buNone/>
            </a:pPr>
            <a:endParaRPr lang="tr-TR" dirty="0"/>
          </a:p>
        </p:txBody>
      </p:sp>
    </p:spTree>
    <p:extLst>
      <p:ext uri="{BB962C8B-B14F-4D97-AF65-F5344CB8AC3E}">
        <p14:creationId xmlns:p14="http://schemas.microsoft.com/office/powerpoint/2010/main" val="29295682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u="sng" dirty="0"/>
              <a:t>Parçanın soru köklerini tekrar analiz edelim</a:t>
            </a:r>
            <a:r>
              <a:rPr lang="tr-TR" dirty="0"/>
              <a:t>:</a:t>
            </a:r>
          </a:p>
        </p:txBody>
      </p:sp>
      <p:sp>
        <p:nvSpPr>
          <p:cNvPr id="3" name="İçerik Yer Tutucusu 2"/>
          <p:cNvSpPr>
            <a:spLocks noGrp="1"/>
          </p:cNvSpPr>
          <p:nvPr>
            <p:ph idx="1"/>
          </p:nvPr>
        </p:nvSpPr>
        <p:spPr/>
        <p:txBody>
          <a:bodyPr>
            <a:normAutofit fontScale="62500" lnSpcReduction="20000"/>
          </a:bodyPr>
          <a:lstStyle/>
          <a:p>
            <a:pPr marL="514350" indent="-514350" algn="just">
              <a:buAutoNum type="arabicPeriod"/>
            </a:pPr>
            <a:r>
              <a:rPr lang="en-US" sz="2600" b="1" dirty="0" smtClean="0"/>
              <a:t>As </a:t>
            </a:r>
            <a:r>
              <a:rPr lang="en-US" sz="2600" b="1" dirty="0"/>
              <a:t>we understand from the passage, golf only </a:t>
            </a:r>
            <a:r>
              <a:rPr lang="en-US" sz="2600" b="1" u="sng" dirty="0"/>
              <a:t>became a popular game</a:t>
            </a:r>
            <a:r>
              <a:rPr lang="en-US" sz="2600" b="1" dirty="0"/>
              <a:t> </a:t>
            </a:r>
            <a:r>
              <a:rPr lang="tr-TR" sz="2600" b="1" dirty="0" smtClean="0"/>
              <a:t> … .</a:t>
            </a:r>
          </a:p>
          <a:p>
            <a:pPr marL="0" indent="0" algn="just">
              <a:buNone/>
            </a:pPr>
            <a:endParaRPr lang="tr-TR" sz="2600" dirty="0"/>
          </a:p>
          <a:p>
            <a:pPr marL="0" lvl="0" indent="0" algn="just">
              <a:buNone/>
            </a:pPr>
            <a:r>
              <a:rPr lang="tr-TR" sz="2600" dirty="0" smtClean="0"/>
              <a:t>A) </a:t>
            </a:r>
            <a:r>
              <a:rPr lang="en-US" sz="2600" dirty="0" smtClean="0"/>
              <a:t>after </a:t>
            </a:r>
            <a:r>
              <a:rPr lang="en-US" sz="2600" dirty="0"/>
              <a:t>an unknown American beat two famous British golf players in a US </a:t>
            </a:r>
            <a:r>
              <a:rPr lang="en-US" sz="2600" dirty="0" smtClean="0"/>
              <a:t>tournament</a:t>
            </a:r>
            <a:endParaRPr lang="tr-TR" sz="2600" dirty="0" smtClean="0"/>
          </a:p>
          <a:p>
            <a:pPr marL="0" lvl="0" indent="0" algn="just">
              <a:buNone/>
            </a:pPr>
            <a:r>
              <a:rPr lang="tr-TR" sz="2600" dirty="0" smtClean="0"/>
              <a:t>B) </a:t>
            </a:r>
            <a:r>
              <a:rPr lang="en-US" sz="2600" dirty="0" smtClean="0"/>
              <a:t>following the annual tournament organized in</a:t>
            </a:r>
            <a:r>
              <a:rPr lang="tr-TR" sz="2600" dirty="0" smtClean="0"/>
              <a:t> 1860</a:t>
            </a:r>
          </a:p>
          <a:p>
            <a:pPr marL="0" lvl="0" indent="0" algn="just">
              <a:buNone/>
            </a:pPr>
            <a:r>
              <a:rPr lang="tr-TR" sz="2600" dirty="0" smtClean="0"/>
              <a:t>C) </a:t>
            </a:r>
            <a:r>
              <a:rPr lang="en-US" sz="2600" dirty="0" smtClean="0"/>
              <a:t>in </a:t>
            </a:r>
            <a:r>
              <a:rPr lang="en-US" sz="2600" dirty="0"/>
              <a:t>the time of James I</a:t>
            </a:r>
            <a:endParaRPr lang="tr-TR" sz="2600" dirty="0"/>
          </a:p>
          <a:p>
            <a:pPr marL="0" lvl="0" indent="0" algn="just">
              <a:buNone/>
            </a:pPr>
            <a:r>
              <a:rPr lang="tr-TR" sz="2600" dirty="0" smtClean="0"/>
              <a:t>D) </a:t>
            </a:r>
            <a:r>
              <a:rPr lang="en-US" sz="2600" dirty="0" smtClean="0"/>
              <a:t>after </a:t>
            </a:r>
            <a:r>
              <a:rPr lang="en-US" sz="2600" dirty="0"/>
              <a:t>the introduction of annual formal competitions in both England and America</a:t>
            </a:r>
            <a:endParaRPr lang="tr-TR" sz="2600" dirty="0"/>
          </a:p>
          <a:p>
            <a:pPr marL="0" lvl="0" indent="0" algn="just">
              <a:buNone/>
            </a:pPr>
            <a:r>
              <a:rPr lang="tr-TR" sz="2600" dirty="0" smtClean="0"/>
              <a:t>E) </a:t>
            </a:r>
            <a:r>
              <a:rPr lang="en-US" sz="2600" dirty="0" smtClean="0"/>
              <a:t>after </a:t>
            </a:r>
            <a:r>
              <a:rPr lang="en-US" sz="2600" dirty="0"/>
              <a:t>golf clubs were set up in colonial </a:t>
            </a:r>
            <a:r>
              <a:rPr lang="en-US" sz="2600" dirty="0" smtClean="0"/>
              <a:t>America</a:t>
            </a:r>
            <a:endParaRPr lang="tr-TR" sz="2600" dirty="0" smtClean="0"/>
          </a:p>
          <a:p>
            <a:pPr marL="0" lvl="0" indent="0" algn="just">
              <a:buNone/>
            </a:pPr>
            <a:endParaRPr lang="tr-TR" sz="2600" dirty="0"/>
          </a:p>
          <a:p>
            <a:pPr marL="0" indent="0" algn="just">
              <a:buNone/>
            </a:pPr>
            <a:r>
              <a:rPr lang="tr-TR" b="1" dirty="0" smtClean="0"/>
              <a:t>Bu </a:t>
            </a:r>
            <a:r>
              <a:rPr lang="tr-TR" b="1" dirty="0"/>
              <a:t>soru kökü, spesifik bir soru köküdür. Altı çizili olan yere dikkat ederek bu sorunun doğru yanıtına ulaşabiliriz.</a:t>
            </a:r>
          </a:p>
          <a:p>
            <a:pPr marL="0" indent="0" algn="just">
              <a:buNone/>
            </a:pPr>
            <a:endParaRPr lang="tr-TR" dirty="0"/>
          </a:p>
        </p:txBody>
      </p:sp>
    </p:spTree>
    <p:extLst>
      <p:ext uri="{BB962C8B-B14F-4D97-AF65-F5344CB8AC3E}">
        <p14:creationId xmlns:p14="http://schemas.microsoft.com/office/powerpoint/2010/main" val="17697311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dirty="0"/>
          </a:p>
        </p:txBody>
      </p:sp>
      <p:sp>
        <p:nvSpPr>
          <p:cNvPr id="3" name="İçerik Yer Tutucusu 2"/>
          <p:cNvSpPr>
            <a:spLocks noGrp="1"/>
          </p:cNvSpPr>
          <p:nvPr>
            <p:ph idx="1"/>
          </p:nvPr>
        </p:nvSpPr>
        <p:spPr/>
        <p:txBody>
          <a:bodyPr>
            <a:normAutofit fontScale="77500" lnSpcReduction="20000"/>
          </a:bodyPr>
          <a:lstStyle/>
          <a:p>
            <a:pPr marL="0" indent="0" algn="just">
              <a:buNone/>
            </a:pPr>
            <a:r>
              <a:rPr lang="tr-TR" sz="2400" b="1" dirty="0"/>
              <a:t>2.</a:t>
            </a:r>
            <a:r>
              <a:rPr lang="en-US" sz="2400" b="1" dirty="0"/>
              <a:t> According to the passage, it was at one time believed in </a:t>
            </a:r>
            <a:r>
              <a:rPr lang="en-US" sz="2400" b="1" u="sng" dirty="0"/>
              <a:t>Scotland</a:t>
            </a:r>
            <a:r>
              <a:rPr lang="en-US" sz="2400" b="1" dirty="0"/>
              <a:t> that </a:t>
            </a:r>
            <a:r>
              <a:rPr lang="tr-TR" sz="2400" b="1" dirty="0"/>
              <a:t>—.</a:t>
            </a:r>
            <a:endParaRPr lang="tr-TR" sz="2400" dirty="0"/>
          </a:p>
          <a:p>
            <a:pPr marL="0" lvl="0" indent="0" algn="just">
              <a:buNone/>
            </a:pPr>
            <a:endParaRPr lang="tr-TR" sz="2400" dirty="0" smtClean="0"/>
          </a:p>
          <a:p>
            <a:pPr marL="0" lvl="0" indent="0" algn="just">
              <a:buNone/>
            </a:pPr>
            <a:r>
              <a:rPr lang="tr-TR" sz="2400" dirty="0" smtClean="0"/>
              <a:t>A) </a:t>
            </a:r>
            <a:r>
              <a:rPr lang="en-US" sz="2400" dirty="0" smtClean="0"/>
              <a:t>football </a:t>
            </a:r>
            <a:r>
              <a:rPr lang="en-US" sz="2400" dirty="0"/>
              <a:t>was a better game than golf for young people</a:t>
            </a:r>
            <a:endParaRPr lang="tr-TR" sz="2400" dirty="0"/>
          </a:p>
          <a:p>
            <a:pPr marL="0" lvl="0" indent="0" algn="just">
              <a:buNone/>
            </a:pPr>
            <a:r>
              <a:rPr lang="tr-TR" sz="2400" dirty="0" smtClean="0"/>
              <a:t>B) </a:t>
            </a:r>
            <a:r>
              <a:rPr lang="en-US" sz="2400" dirty="0" smtClean="0"/>
              <a:t>annual </a:t>
            </a:r>
            <a:r>
              <a:rPr lang="en-US" sz="2400" dirty="0"/>
              <a:t>games made the tournament too competitive</a:t>
            </a:r>
            <a:endParaRPr lang="tr-TR" sz="2400" dirty="0"/>
          </a:p>
          <a:p>
            <a:pPr marL="0" lvl="0" indent="0" algn="just">
              <a:buNone/>
            </a:pPr>
            <a:r>
              <a:rPr lang="tr-TR" sz="2400" dirty="0" smtClean="0"/>
              <a:t>C) </a:t>
            </a:r>
            <a:r>
              <a:rPr lang="en-US" sz="2400" dirty="0" smtClean="0"/>
              <a:t>golf </a:t>
            </a:r>
            <a:r>
              <a:rPr lang="en-US" sz="2400" dirty="0"/>
              <a:t>was having an adverse effect on young people's military skills</a:t>
            </a:r>
            <a:endParaRPr lang="tr-TR" sz="2400" dirty="0"/>
          </a:p>
          <a:p>
            <a:pPr marL="0" lvl="0" indent="0" algn="just">
              <a:buNone/>
            </a:pPr>
            <a:r>
              <a:rPr lang="tr-TR" sz="2400" dirty="0" smtClean="0"/>
              <a:t>D) </a:t>
            </a:r>
            <a:r>
              <a:rPr lang="en-US" sz="2400" dirty="0" smtClean="0"/>
              <a:t>young </a:t>
            </a:r>
            <a:r>
              <a:rPr lang="en-US" sz="2400" dirty="0"/>
              <a:t>people should be encouraged to take up either golf or archery</a:t>
            </a:r>
            <a:endParaRPr lang="tr-TR" sz="2400" dirty="0"/>
          </a:p>
          <a:p>
            <a:pPr marL="0" lvl="0" indent="0" algn="just">
              <a:buNone/>
            </a:pPr>
            <a:r>
              <a:rPr lang="tr-TR" sz="2400" dirty="0" smtClean="0"/>
              <a:t>E) </a:t>
            </a:r>
            <a:r>
              <a:rPr lang="en-US" sz="2400" dirty="0" smtClean="0"/>
              <a:t>the </a:t>
            </a:r>
            <a:r>
              <a:rPr lang="en-US" sz="2400" dirty="0"/>
              <a:t>origins of archery were in some way associated with Holland</a:t>
            </a:r>
            <a:endParaRPr lang="tr-TR" sz="2400" dirty="0"/>
          </a:p>
          <a:p>
            <a:pPr algn="just"/>
            <a:endParaRPr lang="tr-TR" dirty="0" smtClean="0"/>
          </a:p>
          <a:p>
            <a:pPr marL="0" indent="0" algn="just">
              <a:buNone/>
            </a:pPr>
            <a:r>
              <a:rPr lang="tr-TR" b="1" dirty="0" smtClean="0"/>
              <a:t>Bu </a:t>
            </a:r>
            <a:r>
              <a:rPr lang="tr-TR" b="1" dirty="0"/>
              <a:t>soru kökü, spesifik bir soru köküdür. Altı çizili olan yere dikkat ederek bu sorunun doğru yanıtına ulaşabiliriz.</a:t>
            </a:r>
          </a:p>
          <a:p>
            <a:pPr marL="0" indent="0">
              <a:buNone/>
            </a:pPr>
            <a:endParaRPr lang="tr-TR" dirty="0"/>
          </a:p>
        </p:txBody>
      </p:sp>
    </p:spTree>
    <p:extLst>
      <p:ext uri="{BB962C8B-B14F-4D97-AF65-F5344CB8AC3E}">
        <p14:creationId xmlns:p14="http://schemas.microsoft.com/office/powerpoint/2010/main" val="347283265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dirty="0"/>
          </a:p>
        </p:txBody>
      </p:sp>
      <p:sp>
        <p:nvSpPr>
          <p:cNvPr id="3" name="İçerik Yer Tutucusu 2"/>
          <p:cNvSpPr>
            <a:spLocks noGrp="1"/>
          </p:cNvSpPr>
          <p:nvPr>
            <p:ph idx="1"/>
          </p:nvPr>
        </p:nvSpPr>
        <p:spPr/>
        <p:txBody>
          <a:bodyPr>
            <a:normAutofit/>
          </a:bodyPr>
          <a:lstStyle/>
          <a:p>
            <a:pPr marL="0" indent="0" algn="just">
              <a:buNone/>
            </a:pPr>
            <a:r>
              <a:rPr lang="tr-TR" b="1" dirty="0"/>
              <a:t>3.</a:t>
            </a:r>
            <a:r>
              <a:rPr lang="en-US" b="1" dirty="0"/>
              <a:t> It is pointed out in the passage that </a:t>
            </a:r>
            <a:r>
              <a:rPr lang="en-US" b="1" u="sng" dirty="0"/>
              <a:t>golf</a:t>
            </a:r>
            <a:r>
              <a:rPr lang="en-US" b="1" dirty="0"/>
              <a:t> </a:t>
            </a:r>
            <a:r>
              <a:rPr lang="tr-TR" b="1" dirty="0"/>
              <a:t>—.</a:t>
            </a:r>
            <a:endParaRPr lang="tr-TR" dirty="0"/>
          </a:p>
          <a:p>
            <a:pPr marL="0" lvl="0" indent="0" algn="just">
              <a:buNone/>
            </a:pPr>
            <a:endParaRPr lang="tr-TR" dirty="0" smtClean="0"/>
          </a:p>
          <a:p>
            <a:pPr marL="0" lvl="0" indent="0" algn="just">
              <a:buNone/>
            </a:pPr>
            <a:r>
              <a:rPr lang="tr-TR" dirty="0" smtClean="0"/>
              <a:t>A) </a:t>
            </a:r>
            <a:r>
              <a:rPr lang="en-US" dirty="0" smtClean="0"/>
              <a:t>was </a:t>
            </a:r>
            <a:r>
              <a:rPr lang="en-US" dirty="0"/>
              <a:t>to some extent practiced in colonial America</a:t>
            </a:r>
            <a:endParaRPr lang="tr-TR" dirty="0"/>
          </a:p>
          <a:p>
            <a:pPr marL="0" lvl="0" indent="0" algn="just">
              <a:buNone/>
            </a:pPr>
            <a:r>
              <a:rPr lang="tr-TR" dirty="0" smtClean="0"/>
              <a:t>B) </a:t>
            </a:r>
            <a:r>
              <a:rPr lang="en-US" dirty="0" smtClean="0"/>
              <a:t>has </a:t>
            </a:r>
            <a:r>
              <a:rPr lang="en-US" dirty="0"/>
              <a:t>been overshadowed by football in recent times</a:t>
            </a:r>
            <a:endParaRPr lang="tr-TR" dirty="0"/>
          </a:p>
          <a:p>
            <a:pPr marL="0" lvl="0" indent="0" algn="just">
              <a:buNone/>
            </a:pPr>
            <a:r>
              <a:rPr lang="tr-TR" dirty="0" smtClean="0"/>
              <a:t>C) </a:t>
            </a:r>
            <a:r>
              <a:rPr lang="en-US" dirty="0" smtClean="0"/>
              <a:t>requires </a:t>
            </a:r>
            <a:r>
              <a:rPr lang="en-US" dirty="0"/>
              <a:t>a great deal of expensive equipment</a:t>
            </a:r>
            <a:endParaRPr lang="tr-TR" dirty="0"/>
          </a:p>
          <a:p>
            <a:pPr marL="0" lvl="0" indent="0" algn="just">
              <a:buNone/>
            </a:pPr>
            <a:r>
              <a:rPr lang="tr-TR" dirty="0" smtClean="0"/>
              <a:t>D) </a:t>
            </a:r>
            <a:r>
              <a:rPr lang="en-US" dirty="0" smtClean="0"/>
              <a:t>receives </a:t>
            </a:r>
            <a:r>
              <a:rPr lang="en-US" dirty="0"/>
              <a:t>less newspaper coverage than football</a:t>
            </a:r>
            <a:endParaRPr lang="tr-TR" dirty="0"/>
          </a:p>
          <a:p>
            <a:pPr marL="0" lvl="0" indent="0" algn="just">
              <a:buNone/>
            </a:pPr>
            <a:r>
              <a:rPr lang="tr-TR" dirty="0" smtClean="0"/>
              <a:t>E) </a:t>
            </a:r>
            <a:r>
              <a:rPr lang="en-US" dirty="0" smtClean="0"/>
              <a:t>didn't </a:t>
            </a:r>
            <a:r>
              <a:rPr lang="en-US" dirty="0"/>
              <a:t>arouse as much enthusiasm as archery did in medieval Scotland</a:t>
            </a:r>
            <a:endParaRPr lang="tr-TR" dirty="0"/>
          </a:p>
          <a:p>
            <a:pPr marL="0" indent="0" algn="just">
              <a:buNone/>
            </a:pPr>
            <a:endParaRPr lang="tr-TR" dirty="0" smtClean="0"/>
          </a:p>
          <a:p>
            <a:pPr marL="0" indent="0" algn="just">
              <a:buNone/>
            </a:pPr>
            <a:r>
              <a:rPr lang="tr-TR" b="1" dirty="0" smtClean="0"/>
              <a:t>Bu </a:t>
            </a:r>
            <a:r>
              <a:rPr lang="tr-TR" b="1" dirty="0"/>
              <a:t>soru kökü, genel bir soru köküdür. Bu soruyu en son çözeceğimizi belirtelim.</a:t>
            </a:r>
          </a:p>
          <a:p>
            <a:pPr marL="0" indent="0">
              <a:buNone/>
            </a:pPr>
            <a:endParaRPr lang="tr-TR" dirty="0"/>
          </a:p>
        </p:txBody>
      </p:sp>
    </p:spTree>
    <p:extLst>
      <p:ext uri="{BB962C8B-B14F-4D97-AF65-F5344CB8AC3E}">
        <p14:creationId xmlns:p14="http://schemas.microsoft.com/office/powerpoint/2010/main" val="35183272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normAutofit fontScale="92500" lnSpcReduction="10000"/>
          </a:bodyPr>
          <a:lstStyle/>
          <a:p>
            <a:pPr marL="0" indent="0">
              <a:buNone/>
            </a:pPr>
            <a:r>
              <a:rPr lang="tr-TR" b="1" dirty="0"/>
              <a:t>4.</a:t>
            </a:r>
            <a:r>
              <a:rPr lang="en-US" b="1" dirty="0"/>
              <a:t> The point is made in the passage that </a:t>
            </a:r>
            <a:r>
              <a:rPr lang="tr-TR" b="1" dirty="0"/>
              <a:t>golf</a:t>
            </a:r>
            <a:r>
              <a:rPr lang="en-US" b="1" dirty="0"/>
              <a:t> has been </a:t>
            </a:r>
            <a:r>
              <a:rPr lang="en-US" b="1" u="sng" dirty="0"/>
              <a:t>described as a "royal" game</a:t>
            </a:r>
            <a:r>
              <a:rPr lang="en-US" b="1" dirty="0"/>
              <a:t> </a:t>
            </a:r>
            <a:r>
              <a:rPr lang="tr-TR" b="1" dirty="0"/>
              <a:t>—.</a:t>
            </a:r>
            <a:endParaRPr lang="tr-TR" dirty="0"/>
          </a:p>
          <a:p>
            <a:pPr marL="0" lvl="0" indent="0">
              <a:buNone/>
            </a:pPr>
            <a:endParaRPr lang="tr-TR" dirty="0" smtClean="0"/>
          </a:p>
          <a:p>
            <a:pPr marL="0" lvl="0" indent="0">
              <a:buNone/>
            </a:pPr>
            <a:r>
              <a:rPr lang="tr-TR" dirty="0" smtClean="0"/>
              <a:t>A) </a:t>
            </a:r>
            <a:r>
              <a:rPr lang="en-US" dirty="0" smtClean="0"/>
              <a:t>though </a:t>
            </a:r>
            <a:r>
              <a:rPr lang="en-US" dirty="0"/>
              <a:t>for the last two centuries no kings have participated in the game</a:t>
            </a:r>
            <a:endParaRPr lang="tr-TR" dirty="0"/>
          </a:p>
          <a:p>
            <a:pPr marL="0" lvl="0" indent="0">
              <a:buNone/>
            </a:pPr>
            <a:r>
              <a:rPr lang="tr-TR" dirty="0" smtClean="0"/>
              <a:t>B) </a:t>
            </a:r>
            <a:r>
              <a:rPr lang="en-US" dirty="0" smtClean="0"/>
              <a:t>since </a:t>
            </a:r>
            <a:r>
              <a:rPr lang="en-US" dirty="0"/>
              <a:t>the professionals of the game are treated with so much respect</a:t>
            </a:r>
            <a:endParaRPr lang="tr-TR" dirty="0"/>
          </a:p>
          <a:p>
            <a:pPr marL="0" lvl="0" indent="0">
              <a:buNone/>
            </a:pPr>
            <a:r>
              <a:rPr lang="tr-TR" dirty="0" smtClean="0"/>
              <a:t>C) </a:t>
            </a:r>
            <a:r>
              <a:rPr lang="en-US" dirty="0" smtClean="0"/>
              <a:t>as </a:t>
            </a:r>
            <a:r>
              <a:rPr lang="en-US" dirty="0"/>
              <a:t>golf clubs are particular about who they accept as members</a:t>
            </a:r>
            <a:endParaRPr lang="tr-TR" dirty="0"/>
          </a:p>
          <a:p>
            <a:pPr marL="0" lvl="0" indent="0">
              <a:buNone/>
            </a:pPr>
            <a:r>
              <a:rPr lang="tr-TR" dirty="0" smtClean="0"/>
              <a:t>D) </a:t>
            </a:r>
            <a:r>
              <a:rPr lang="en-US" dirty="0" smtClean="0"/>
              <a:t>because </a:t>
            </a:r>
            <a:r>
              <a:rPr lang="en-US" dirty="0"/>
              <a:t>two British kings were passionately fond of it</a:t>
            </a:r>
            <a:endParaRPr lang="tr-TR" dirty="0"/>
          </a:p>
          <a:p>
            <a:pPr marL="0" lvl="0" indent="0">
              <a:buNone/>
            </a:pPr>
            <a:r>
              <a:rPr lang="tr-TR" dirty="0" smtClean="0"/>
              <a:t>E) </a:t>
            </a:r>
            <a:r>
              <a:rPr lang="en-US" dirty="0" smtClean="0"/>
              <a:t>which </a:t>
            </a:r>
            <a:r>
              <a:rPr lang="en-US" dirty="0"/>
              <a:t>Americans find very annoying</a:t>
            </a:r>
            <a:endParaRPr lang="tr-TR" dirty="0"/>
          </a:p>
          <a:p>
            <a:pPr marL="0" indent="0">
              <a:buNone/>
            </a:pPr>
            <a:endParaRPr lang="tr-TR" dirty="0" smtClean="0"/>
          </a:p>
          <a:p>
            <a:pPr marL="0" indent="0">
              <a:buNone/>
            </a:pPr>
            <a:r>
              <a:rPr lang="tr-TR" b="1" dirty="0" smtClean="0"/>
              <a:t>Bu </a:t>
            </a:r>
            <a:r>
              <a:rPr lang="tr-TR" b="1" dirty="0"/>
              <a:t>soru kökü, spesifik bir soru köküdür. Altı çizili olan yere dikkat ederek bu sorunun doğru yanıtına ulaşabiliriz.</a:t>
            </a:r>
          </a:p>
        </p:txBody>
      </p:sp>
    </p:spTree>
    <p:extLst>
      <p:ext uri="{BB962C8B-B14F-4D97-AF65-F5344CB8AC3E}">
        <p14:creationId xmlns:p14="http://schemas.microsoft.com/office/powerpoint/2010/main" val="259206947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normAutofit/>
          </a:bodyPr>
          <a:lstStyle/>
          <a:p>
            <a:pPr marL="0" indent="0" algn="just">
              <a:buNone/>
            </a:pPr>
            <a:r>
              <a:rPr lang="tr-TR" b="1" dirty="0"/>
              <a:t>5.</a:t>
            </a:r>
            <a:r>
              <a:rPr lang="en-US" b="1" dirty="0"/>
              <a:t> As we learn from the passage, it was around </a:t>
            </a:r>
            <a:r>
              <a:rPr lang="en-US" b="1" u="sng" dirty="0"/>
              <a:t>the mid-19th century</a:t>
            </a:r>
            <a:r>
              <a:rPr lang="en-US" b="1" dirty="0"/>
              <a:t> that </a:t>
            </a:r>
            <a:r>
              <a:rPr lang="tr-TR" b="1" dirty="0"/>
              <a:t>—.</a:t>
            </a:r>
            <a:endParaRPr lang="tr-TR" dirty="0"/>
          </a:p>
          <a:p>
            <a:pPr marL="0" lvl="0" indent="0" algn="just">
              <a:buNone/>
            </a:pPr>
            <a:r>
              <a:rPr lang="tr-TR" dirty="0" smtClean="0"/>
              <a:t>A) </a:t>
            </a:r>
            <a:r>
              <a:rPr lang="en-US" dirty="0" smtClean="0"/>
              <a:t>the </a:t>
            </a:r>
            <a:r>
              <a:rPr lang="en-US" dirty="0"/>
              <a:t>old golf ordinance of the Scottish Parliament was repealed</a:t>
            </a:r>
            <a:endParaRPr lang="tr-TR" dirty="0"/>
          </a:p>
          <a:p>
            <a:pPr marL="0" lvl="0" indent="0" algn="just">
              <a:buNone/>
            </a:pPr>
            <a:r>
              <a:rPr lang="tr-TR" dirty="0" smtClean="0"/>
              <a:t>B) </a:t>
            </a:r>
            <a:r>
              <a:rPr lang="en-US" dirty="0" smtClean="0"/>
              <a:t>the </a:t>
            </a:r>
            <a:r>
              <a:rPr lang="en-US" dirty="0"/>
              <a:t>first formal golf competitions between America and Britain were held</a:t>
            </a:r>
            <a:endParaRPr lang="tr-TR" dirty="0"/>
          </a:p>
          <a:p>
            <a:pPr marL="0" lvl="0" indent="0" algn="just">
              <a:buNone/>
            </a:pPr>
            <a:r>
              <a:rPr lang="tr-TR" dirty="0" smtClean="0"/>
              <a:t>C) </a:t>
            </a:r>
            <a:r>
              <a:rPr lang="en-US" dirty="0" smtClean="0"/>
              <a:t>the </a:t>
            </a:r>
            <a:r>
              <a:rPr lang="en-US" dirty="0"/>
              <a:t>newspapers began to cover major golf championships</a:t>
            </a:r>
            <a:endParaRPr lang="tr-TR" dirty="0"/>
          </a:p>
          <a:p>
            <a:pPr marL="0" lvl="0" indent="0" algn="just">
              <a:buNone/>
            </a:pPr>
            <a:r>
              <a:rPr lang="tr-TR" dirty="0" smtClean="0"/>
              <a:t>D) </a:t>
            </a:r>
            <a:r>
              <a:rPr lang="en-US" dirty="0" smtClean="0"/>
              <a:t>Scotland </a:t>
            </a:r>
            <a:r>
              <a:rPr lang="en-US" dirty="0"/>
              <a:t>became the world's leading country in golf</a:t>
            </a:r>
            <a:endParaRPr lang="tr-TR" dirty="0"/>
          </a:p>
          <a:p>
            <a:pPr marL="0" lvl="0" indent="0" algn="just">
              <a:buNone/>
            </a:pPr>
            <a:r>
              <a:rPr lang="tr-TR" dirty="0" smtClean="0"/>
              <a:t>E) </a:t>
            </a:r>
            <a:r>
              <a:rPr lang="en-US" dirty="0" smtClean="0"/>
              <a:t>important </a:t>
            </a:r>
            <a:r>
              <a:rPr lang="en-US" dirty="0"/>
              <a:t>changes were introduced into golf</a:t>
            </a:r>
            <a:endParaRPr lang="tr-TR" dirty="0"/>
          </a:p>
          <a:p>
            <a:pPr marL="0" indent="0" algn="just">
              <a:buNone/>
            </a:pPr>
            <a:r>
              <a:rPr lang="tr-TR" dirty="0"/>
              <a:t> </a:t>
            </a:r>
          </a:p>
          <a:p>
            <a:pPr marL="0" indent="0" algn="just">
              <a:buNone/>
            </a:pPr>
            <a:r>
              <a:rPr lang="tr-TR" dirty="0" smtClean="0"/>
              <a:t>Bu </a:t>
            </a:r>
            <a:r>
              <a:rPr lang="tr-TR" dirty="0"/>
              <a:t>soru kökü, spesifik bir soru köküdür. Altı çizili olan yere dikkat ederek bu sorunun doğru yanıtına ulaşabiliriz.</a:t>
            </a:r>
          </a:p>
          <a:p>
            <a:pPr marL="0" indent="0">
              <a:buNone/>
            </a:pPr>
            <a:endParaRPr lang="tr-TR" dirty="0"/>
          </a:p>
        </p:txBody>
      </p:sp>
    </p:spTree>
    <p:extLst>
      <p:ext uri="{BB962C8B-B14F-4D97-AF65-F5344CB8AC3E}">
        <p14:creationId xmlns:p14="http://schemas.microsoft.com/office/powerpoint/2010/main" val="191395245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just"/>
            <a:endParaRPr lang="tr-TR"/>
          </a:p>
        </p:txBody>
      </p:sp>
      <p:sp>
        <p:nvSpPr>
          <p:cNvPr id="3" name="İçerik Yer Tutucusu 2"/>
          <p:cNvSpPr>
            <a:spLocks noGrp="1"/>
          </p:cNvSpPr>
          <p:nvPr>
            <p:ph idx="1"/>
          </p:nvPr>
        </p:nvSpPr>
        <p:spPr/>
        <p:txBody>
          <a:bodyPr>
            <a:normAutofit lnSpcReduction="10000"/>
          </a:bodyPr>
          <a:lstStyle/>
          <a:p>
            <a:pPr marL="0" indent="0" algn="just">
              <a:buNone/>
            </a:pPr>
            <a:r>
              <a:rPr lang="tr-TR" dirty="0" smtClean="0"/>
              <a:t>5.soruda </a:t>
            </a:r>
            <a:r>
              <a:rPr lang="tr-TR" dirty="0"/>
              <a:t>olduğu gibi, eğer soru köklerinde zaman ifadeleri varsa, bu ifadeler doğru yanıt için önemli ipucu verirler. </a:t>
            </a:r>
            <a:endParaRPr lang="tr-TR" dirty="0" smtClean="0"/>
          </a:p>
          <a:p>
            <a:pPr marL="514350" indent="-514350" algn="just">
              <a:buFont typeface="+mj-lt"/>
              <a:buAutoNum type="arabicPeriod"/>
            </a:pPr>
            <a:r>
              <a:rPr lang="tr-TR" dirty="0" smtClean="0"/>
              <a:t>Soru kökünde </a:t>
            </a:r>
            <a:r>
              <a:rPr lang="tr-TR" dirty="0"/>
              <a:t>herhangi bir zaman ifadesi varsa bu zaman ifadesine karşılık </a:t>
            </a:r>
            <a:r>
              <a:rPr lang="tr-TR" b="1" dirty="0"/>
              <a:t>gelen </a:t>
            </a:r>
            <a:r>
              <a:rPr lang="tr-TR" dirty="0"/>
              <a:t>zaman ifadelerine dikkat </a:t>
            </a:r>
            <a:r>
              <a:rPr lang="tr-TR" dirty="0" smtClean="0"/>
              <a:t>ediniz.</a:t>
            </a:r>
          </a:p>
          <a:p>
            <a:pPr marL="0" indent="0" algn="just">
              <a:buNone/>
            </a:pPr>
            <a:r>
              <a:rPr lang="tr-TR" dirty="0" smtClean="0"/>
              <a:t>Örneğin</a:t>
            </a:r>
            <a:r>
              <a:rPr lang="tr-TR" dirty="0"/>
              <a:t>, </a:t>
            </a:r>
            <a:r>
              <a:rPr lang="tr-TR" b="1" dirty="0"/>
              <a:t>"</a:t>
            </a:r>
            <a:r>
              <a:rPr lang="tr-TR" b="1" dirty="0" err="1"/>
              <a:t>the</a:t>
            </a:r>
            <a:r>
              <a:rPr lang="tr-TR" b="1" dirty="0"/>
              <a:t> mid-19</a:t>
            </a:r>
            <a:r>
              <a:rPr lang="tr-TR" b="1" baseline="30000" dirty="0"/>
              <a:t>th</a:t>
            </a:r>
            <a:r>
              <a:rPr lang="tr-TR" b="1" dirty="0"/>
              <a:t> </a:t>
            </a:r>
            <a:r>
              <a:rPr lang="tr-TR" b="1" dirty="0" err="1"/>
              <a:t>century</a:t>
            </a:r>
            <a:r>
              <a:rPr lang="tr-TR" b="1" dirty="0"/>
              <a:t>" </a:t>
            </a:r>
            <a:r>
              <a:rPr lang="tr-TR" dirty="0"/>
              <a:t>zaman ifadesi </a:t>
            </a:r>
            <a:r>
              <a:rPr lang="tr-TR" b="1" dirty="0"/>
              <a:t>"19.yy'ın ortalarında" </a:t>
            </a:r>
            <a:r>
              <a:rPr lang="tr-TR" dirty="0"/>
              <a:t>anlamı vermektedir ve bu ifade </a:t>
            </a:r>
            <a:r>
              <a:rPr lang="tr-TR" b="1" dirty="0"/>
              <a:t>"1850'li </a:t>
            </a:r>
            <a:r>
              <a:rPr lang="tr-TR" dirty="0"/>
              <a:t>yıllara" tekabül eder. Ya da </a:t>
            </a:r>
            <a:r>
              <a:rPr lang="tr-TR" b="1" dirty="0"/>
              <a:t>"</a:t>
            </a:r>
            <a:r>
              <a:rPr lang="tr-TR" b="1" dirty="0" err="1"/>
              <a:t>roughly</a:t>
            </a:r>
            <a:r>
              <a:rPr lang="tr-TR" b="1" dirty="0"/>
              <a:t> </a:t>
            </a:r>
            <a:r>
              <a:rPr lang="tr-TR" b="1" dirty="0" err="1"/>
              <a:t>thirty</a:t>
            </a:r>
            <a:r>
              <a:rPr lang="tr-TR" b="1" dirty="0"/>
              <a:t> </a:t>
            </a:r>
            <a:r>
              <a:rPr lang="tr-TR" b="1" dirty="0" err="1"/>
              <a:t>years</a:t>
            </a:r>
            <a:r>
              <a:rPr lang="tr-TR" b="1" dirty="0"/>
              <a:t> </a:t>
            </a:r>
            <a:r>
              <a:rPr lang="tr-TR" b="1" dirty="0" err="1"/>
              <a:t>ago</a:t>
            </a:r>
            <a:r>
              <a:rPr lang="tr-TR" b="1" dirty="0"/>
              <a:t>" </a:t>
            </a:r>
            <a:r>
              <a:rPr lang="tr-TR" dirty="0"/>
              <a:t>gibi soru </a:t>
            </a:r>
            <a:r>
              <a:rPr lang="tr-TR" dirty="0" smtClean="0"/>
              <a:t>kökleri </a:t>
            </a:r>
            <a:r>
              <a:rPr lang="tr-TR" dirty="0"/>
              <a:t>olduğunda bu zaman ifadesi </a:t>
            </a:r>
            <a:r>
              <a:rPr lang="tr-TR" b="1" dirty="0"/>
              <a:t>"1980'ler" </a:t>
            </a:r>
            <a:r>
              <a:rPr lang="tr-TR" dirty="0"/>
              <a:t>olarak yorumlanabilir. </a:t>
            </a:r>
            <a:endParaRPr lang="tr-TR" dirty="0" smtClean="0"/>
          </a:p>
          <a:p>
            <a:pPr marL="0" indent="0" algn="just">
              <a:buNone/>
            </a:pPr>
            <a:r>
              <a:rPr lang="tr-TR" dirty="0" smtClean="0"/>
              <a:t>2. Ayrıca</a:t>
            </a:r>
            <a:r>
              <a:rPr lang="tr-TR" dirty="0"/>
              <a:t>, sadece zaman ifadelerini değil diğer sayısal ifadelere de dikkat </a:t>
            </a:r>
            <a:r>
              <a:rPr lang="tr-TR" dirty="0" smtClean="0"/>
              <a:t>etmek </a:t>
            </a:r>
            <a:r>
              <a:rPr lang="tr-TR" dirty="0"/>
              <a:t>faydalı olabilir. </a:t>
            </a:r>
            <a:endParaRPr lang="tr-TR" dirty="0" smtClean="0"/>
          </a:p>
          <a:p>
            <a:pPr marL="0" indent="0" algn="just">
              <a:buNone/>
            </a:pPr>
            <a:r>
              <a:rPr lang="tr-TR" dirty="0" smtClean="0"/>
              <a:t>Örneğin</a:t>
            </a:r>
            <a:r>
              <a:rPr lang="tr-TR" dirty="0"/>
              <a:t>, soru kökünde %75 olarak geçen bir ifade parça içerisinde 3/4 olarak geçebilir.</a:t>
            </a:r>
          </a:p>
          <a:p>
            <a:pPr marL="0" indent="0" algn="just">
              <a:buNone/>
            </a:pPr>
            <a:endParaRPr lang="tr-TR" dirty="0"/>
          </a:p>
        </p:txBody>
      </p:sp>
    </p:spTree>
    <p:extLst>
      <p:ext uri="{BB962C8B-B14F-4D97-AF65-F5344CB8AC3E}">
        <p14:creationId xmlns:p14="http://schemas.microsoft.com/office/powerpoint/2010/main" val="70192920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3</a:t>
            </a:r>
            <a:r>
              <a:rPr lang="tr-TR" dirty="0"/>
              <a:t>. AŞAMA: Parçanın bir kez </a:t>
            </a:r>
            <a:r>
              <a:rPr lang="tr-TR" dirty="0" smtClean="0"/>
              <a:t>okunması</a:t>
            </a:r>
            <a:endParaRPr lang="tr-TR" dirty="0"/>
          </a:p>
        </p:txBody>
      </p:sp>
      <p:sp>
        <p:nvSpPr>
          <p:cNvPr id="3" name="İçerik Yer Tutucusu 2"/>
          <p:cNvSpPr>
            <a:spLocks noGrp="1"/>
          </p:cNvSpPr>
          <p:nvPr>
            <p:ph idx="1"/>
          </p:nvPr>
        </p:nvSpPr>
        <p:spPr/>
        <p:txBody>
          <a:bodyPr>
            <a:normAutofit/>
          </a:bodyPr>
          <a:lstStyle/>
          <a:p>
            <a:pPr marL="0" indent="0" algn="just">
              <a:buNone/>
            </a:pPr>
            <a:r>
              <a:rPr lang="tr-TR" b="1" dirty="0"/>
              <a:t>Amaç </a:t>
            </a:r>
            <a:r>
              <a:rPr lang="tr-TR" dirty="0"/>
              <a:t>: Parçanın okunması esnasında soruları doğru yanıtlayabilmek.</a:t>
            </a:r>
          </a:p>
          <a:p>
            <a:pPr marL="0" indent="0" algn="just">
              <a:buNone/>
            </a:pPr>
            <a:r>
              <a:rPr lang="tr-TR" dirty="0"/>
              <a:t> </a:t>
            </a:r>
          </a:p>
          <a:p>
            <a:pPr marL="0" indent="0" algn="just">
              <a:buNone/>
            </a:pPr>
            <a:r>
              <a:rPr lang="tr-TR" dirty="0"/>
              <a:t>1. aşamada paragrafın ilk cümlesini okuyarak ya da genel bir tarama yaparak parçanın ne ile ilgili olabileceği konusunda bir tahminde bulunmuştuk. 2. aşamada ise soru kökleri analiz edilerek spesifik ve genel soru kökü ayrımı yapıp parça ile ilgili daha ayrıntılı bilgi elde ettik. Ayrıca 2. aşamanın önemi parçanın bizden soru olarak neler İstediğini daha spesifik olarak anlamamızı sağlamasıdır. Bu iki aşama sayesinde parçayı okumaya bir ön hazırlık yaptık. </a:t>
            </a:r>
          </a:p>
        </p:txBody>
      </p:sp>
    </p:spTree>
    <p:extLst>
      <p:ext uri="{BB962C8B-B14F-4D97-AF65-F5344CB8AC3E}">
        <p14:creationId xmlns:p14="http://schemas.microsoft.com/office/powerpoint/2010/main" val="140902142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normAutofit/>
          </a:bodyPr>
          <a:lstStyle/>
          <a:p>
            <a:pPr marL="0" indent="0">
              <a:buNone/>
            </a:pPr>
            <a:r>
              <a:rPr lang="tr-TR" dirty="0" smtClean="0"/>
              <a:t>Bu aşamadan sonra yapılması gerekenler şunlardır:</a:t>
            </a:r>
          </a:p>
          <a:p>
            <a:pPr marL="0" indent="0">
              <a:buNone/>
            </a:pPr>
            <a:endParaRPr lang="tr-TR" dirty="0" smtClean="0"/>
          </a:p>
          <a:p>
            <a:pPr marL="0" indent="0">
              <a:buNone/>
            </a:pPr>
            <a:r>
              <a:rPr lang="tr-TR" b="1" u="sng" dirty="0" smtClean="0"/>
              <a:t>İlk olarak parçanın soru köklerindeki ifadeleri hatırlarsak şu noktalara dikkat etmemiz İstenmektedir</a:t>
            </a:r>
            <a:r>
              <a:rPr lang="tr-TR" b="1" dirty="0" smtClean="0"/>
              <a:t>:</a:t>
            </a:r>
            <a:endParaRPr lang="tr-TR" dirty="0" smtClean="0"/>
          </a:p>
          <a:p>
            <a:pPr marL="0" lvl="0" indent="0">
              <a:buNone/>
            </a:pPr>
            <a:r>
              <a:rPr lang="tr-TR" dirty="0" smtClean="0"/>
              <a:t>1. popülerlik	</a:t>
            </a:r>
            <a:r>
              <a:rPr lang="tr-TR" b="1" dirty="0" smtClean="0"/>
              <a:t>: popular </a:t>
            </a:r>
            <a:r>
              <a:rPr lang="tr-TR" b="1" dirty="0" err="1" smtClean="0"/>
              <a:t>game</a:t>
            </a:r>
            <a:endParaRPr lang="tr-TR" dirty="0" smtClean="0"/>
          </a:p>
          <a:p>
            <a:pPr marL="0" lvl="0" indent="0">
              <a:buNone/>
            </a:pPr>
            <a:r>
              <a:rPr lang="tr-TR" dirty="0" smtClean="0"/>
              <a:t>2. İskoçya	</a:t>
            </a:r>
            <a:r>
              <a:rPr lang="tr-TR" b="1" dirty="0" smtClean="0"/>
              <a:t>: </a:t>
            </a:r>
            <a:r>
              <a:rPr lang="tr-TR" b="1" dirty="0" err="1" smtClean="0"/>
              <a:t>Scotland</a:t>
            </a:r>
            <a:endParaRPr lang="tr-TR" dirty="0" smtClean="0"/>
          </a:p>
          <a:p>
            <a:pPr marL="0" lvl="0" indent="0">
              <a:buNone/>
            </a:pPr>
            <a:r>
              <a:rPr lang="tr-TR" dirty="0" smtClean="0"/>
              <a:t>3. golf - genel soru kökü ... : (en son çözeceğimiz soru kökü)</a:t>
            </a:r>
          </a:p>
          <a:p>
            <a:pPr marL="0" lvl="0" indent="0">
              <a:buNone/>
            </a:pPr>
            <a:r>
              <a:rPr lang="tr-TR" dirty="0" smtClean="0"/>
              <a:t>4. kraliyet oyunu	</a:t>
            </a:r>
            <a:r>
              <a:rPr lang="tr-TR" b="1" dirty="0" smtClean="0"/>
              <a:t>: </a:t>
            </a:r>
            <a:r>
              <a:rPr lang="tr-TR" b="1" dirty="0" err="1" smtClean="0"/>
              <a:t>royal</a:t>
            </a:r>
            <a:r>
              <a:rPr lang="tr-TR" b="1" dirty="0" smtClean="0"/>
              <a:t> </a:t>
            </a:r>
            <a:r>
              <a:rPr lang="tr-TR" b="1" dirty="0" err="1" smtClean="0"/>
              <a:t>game</a:t>
            </a:r>
            <a:endParaRPr lang="tr-TR" dirty="0" smtClean="0"/>
          </a:p>
          <a:p>
            <a:pPr marL="0" indent="0">
              <a:buNone/>
            </a:pPr>
            <a:r>
              <a:rPr lang="tr-TR" dirty="0" smtClean="0"/>
              <a:t>5. 19.yy'ın ortaları: 1850    : </a:t>
            </a:r>
            <a:r>
              <a:rPr lang="tr-TR" b="1" dirty="0" err="1" smtClean="0"/>
              <a:t>around</a:t>
            </a:r>
            <a:r>
              <a:rPr lang="tr-TR" b="1" dirty="0" smtClean="0"/>
              <a:t> </a:t>
            </a:r>
            <a:r>
              <a:rPr lang="tr-TR" b="1" dirty="0" err="1" smtClean="0"/>
              <a:t>the</a:t>
            </a:r>
            <a:r>
              <a:rPr lang="tr-TR" b="1" dirty="0" smtClean="0"/>
              <a:t> mid-19</a:t>
            </a:r>
            <a:r>
              <a:rPr lang="tr-TR" b="1" baseline="30000" dirty="0" smtClean="0"/>
              <a:t>th</a:t>
            </a:r>
            <a:r>
              <a:rPr lang="tr-TR" b="1" dirty="0" smtClean="0"/>
              <a:t> </a:t>
            </a:r>
            <a:r>
              <a:rPr lang="tr-TR" b="1" dirty="0" err="1" smtClean="0"/>
              <a:t>century</a:t>
            </a:r>
            <a:endParaRPr lang="tr-TR" dirty="0" smtClean="0"/>
          </a:p>
          <a:p>
            <a:pPr marL="0" indent="0">
              <a:buNone/>
            </a:pPr>
            <a:endParaRPr lang="tr-TR" dirty="0"/>
          </a:p>
        </p:txBody>
      </p:sp>
    </p:spTree>
    <p:extLst>
      <p:ext uri="{BB962C8B-B14F-4D97-AF65-F5344CB8AC3E}">
        <p14:creationId xmlns:p14="http://schemas.microsoft.com/office/powerpoint/2010/main" val="270646426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u="sng" dirty="0"/>
              <a:t>Parçayı okumaya başlayın</a:t>
            </a:r>
            <a:endParaRPr lang="tr-TR" dirty="0"/>
          </a:p>
        </p:txBody>
      </p:sp>
      <p:sp>
        <p:nvSpPr>
          <p:cNvPr id="3" name="İçerik Yer Tutucusu 2"/>
          <p:cNvSpPr>
            <a:spLocks noGrp="1"/>
          </p:cNvSpPr>
          <p:nvPr>
            <p:ph idx="1"/>
          </p:nvPr>
        </p:nvSpPr>
        <p:spPr/>
        <p:txBody>
          <a:bodyPr>
            <a:normAutofit/>
          </a:bodyPr>
          <a:lstStyle/>
          <a:p>
            <a:pPr marL="0" indent="0" algn="just">
              <a:buNone/>
            </a:pPr>
            <a:r>
              <a:rPr lang="tr-TR" dirty="0"/>
              <a:t>Bu aşamada parçayı okumamız esnasında soru köklerindeki </a:t>
            </a:r>
            <a:r>
              <a:rPr lang="tr-TR" b="1" dirty="0"/>
              <a:t>"popülerlik, İskoçya, kraliyet oyunu,</a:t>
            </a:r>
            <a:r>
              <a:rPr lang="en-US" b="1" dirty="0"/>
              <a:t> the</a:t>
            </a:r>
            <a:r>
              <a:rPr lang="tr-TR" b="1" dirty="0"/>
              <a:t> mid-19</a:t>
            </a:r>
            <a:r>
              <a:rPr lang="tr-TR" b="1" baseline="30000" dirty="0"/>
              <a:t>th </a:t>
            </a:r>
            <a:r>
              <a:rPr lang="tr-TR" b="1" dirty="0" err="1"/>
              <a:t>century</a:t>
            </a:r>
            <a:r>
              <a:rPr lang="tr-TR" b="1" dirty="0"/>
              <a:t>" </a:t>
            </a:r>
            <a:r>
              <a:rPr lang="tr-TR" dirty="0"/>
              <a:t>kelimelerinin aynısı, eş anlamlıları ya da bu ifadeleri çağrıştıran herhangi bir ifade görüldüğünde </a:t>
            </a:r>
            <a:r>
              <a:rPr lang="tr-TR" b="1" dirty="0"/>
              <a:t>"bu cümle x. sorunun doğru yanıtının verildiği cümle olabilir" </a:t>
            </a:r>
            <a:r>
              <a:rPr lang="tr-TR" dirty="0"/>
              <a:t>mantığı ile o cümlede durup ilgili soru köküne yönelerek o soru kökünde ne İstendiği daha ayrıntılı okunup tekrar parçaya dönmeli ve mevcut cümleyi artık bir </a:t>
            </a:r>
            <a:r>
              <a:rPr lang="en-US" b="1" dirty="0"/>
              <a:t>restatement </a:t>
            </a:r>
            <a:r>
              <a:rPr lang="tr-TR" dirty="0"/>
              <a:t>sorusu gibi düşünüp bu cümleyi anlamaya çalışmalısınız. </a:t>
            </a:r>
          </a:p>
        </p:txBody>
      </p:sp>
    </p:spTree>
    <p:extLst>
      <p:ext uri="{BB962C8B-B14F-4D97-AF65-F5344CB8AC3E}">
        <p14:creationId xmlns:p14="http://schemas.microsoft.com/office/powerpoint/2010/main" val="5376910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tr-TR" dirty="0" smtClean="0"/>
              <a:t>HATA</a:t>
            </a:r>
            <a:endParaRPr lang="tr-TR" dirty="0"/>
          </a:p>
        </p:txBody>
      </p:sp>
      <p:sp>
        <p:nvSpPr>
          <p:cNvPr id="3" name="İçerik Yer Tutucusu 2"/>
          <p:cNvSpPr>
            <a:spLocks noGrp="1"/>
          </p:cNvSpPr>
          <p:nvPr>
            <p:ph idx="1"/>
          </p:nvPr>
        </p:nvSpPr>
        <p:spPr/>
        <p:txBody>
          <a:bodyPr/>
          <a:lstStyle/>
          <a:p>
            <a:pPr marL="0" indent="0" algn="ctr">
              <a:buNone/>
            </a:pPr>
            <a:endParaRPr lang="tr-TR" dirty="0" smtClean="0"/>
          </a:p>
          <a:p>
            <a:pPr marL="0" indent="0" algn="ctr">
              <a:buNone/>
            </a:pPr>
            <a:endParaRPr lang="tr-TR" dirty="0"/>
          </a:p>
          <a:p>
            <a:pPr marL="0" indent="0" algn="ctr">
              <a:buNone/>
            </a:pPr>
            <a:r>
              <a:rPr lang="tr-TR" dirty="0" smtClean="0"/>
              <a:t>Doğrudan </a:t>
            </a:r>
            <a:r>
              <a:rPr lang="tr-TR" dirty="0"/>
              <a:t>parçayı okumaya başlayarak parçada geçen her şeyi anlamaya çalışmaktır. Parça biter bitmez de birinci soruya yönelerek soru kökü okunur, seçeneklere bakılır, sonra tekrar parçaya dönülür ve tekrar seçeneklere bakılır.</a:t>
            </a:r>
          </a:p>
        </p:txBody>
      </p:sp>
    </p:spTree>
    <p:extLst>
      <p:ext uri="{BB962C8B-B14F-4D97-AF65-F5344CB8AC3E}">
        <p14:creationId xmlns:p14="http://schemas.microsoft.com/office/powerpoint/2010/main" val="12243196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normAutofit/>
          </a:bodyPr>
          <a:lstStyle/>
          <a:p>
            <a:pPr marL="0" indent="0" algn="just">
              <a:buNone/>
            </a:pPr>
            <a:r>
              <a:rPr lang="tr-TR" dirty="0" smtClean="0"/>
              <a:t>Daha sonra ise parçayı okumayı bırakıp ilgili sorunun seçeneklerine giderek parça içindeki cümle ile seçeneklerdeki cümleleri </a:t>
            </a:r>
            <a:r>
              <a:rPr lang="en-US" b="1" dirty="0" smtClean="0"/>
              <a:t>restatement </a:t>
            </a:r>
            <a:r>
              <a:rPr lang="tr-TR" dirty="0" smtClean="0"/>
              <a:t>konusunda anlattığımız ipuçlarını da dikkate alarak eşleştirmeye çalışın. Seçeneklerde, parçada geçen cümlenin içerisindeki kelimelerin aynısını, isim, sıfat, zarf halini ya da eş anlamlılarını bulursanız bu seçeneklere öncelik vererek soruyu cevaplamaya çalışın. </a:t>
            </a:r>
          </a:p>
          <a:p>
            <a:pPr marL="0" indent="0" algn="just">
              <a:buNone/>
            </a:pPr>
            <a:r>
              <a:rPr lang="tr-TR" dirty="0" smtClean="0"/>
              <a:t>Devamında tekrar parçaya dönerek geriye kalan soru köklerindeki ipucu ifadelerini dikkate alarak parçayı kaldığınız yerden okumaya devam ediniz. Soru köklerindeki ifadeleri çağrıştırmayan cümleleri detaylı olarak anlamaya çalışmayınız. Şimdi bu stratejiyi aynı parça üzerinde çalışalım. İlgili soruların numaraları parçadaki cümleler yanında gösterilmiştir.</a:t>
            </a:r>
          </a:p>
          <a:p>
            <a:pPr marL="0" indent="0" algn="just">
              <a:buNone/>
            </a:pPr>
            <a:endParaRPr lang="tr-TR" dirty="0"/>
          </a:p>
        </p:txBody>
      </p:sp>
    </p:spTree>
    <p:extLst>
      <p:ext uri="{BB962C8B-B14F-4D97-AF65-F5344CB8AC3E}">
        <p14:creationId xmlns:p14="http://schemas.microsoft.com/office/powerpoint/2010/main" val="110856394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normAutofit fontScale="92500" lnSpcReduction="20000"/>
          </a:bodyPr>
          <a:lstStyle/>
          <a:p>
            <a:pPr marL="0" indent="0" algn="just">
              <a:buNone/>
            </a:pPr>
            <a:r>
              <a:rPr lang="en-US" dirty="0"/>
              <a:t>It may be that</a:t>
            </a:r>
            <a:r>
              <a:rPr lang="tr-TR" dirty="0"/>
              <a:t> golf</a:t>
            </a:r>
            <a:r>
              <a:rPr lang="en-US" dirty="0"/>
              <a:t> originated in Holland but certainly</a:t>
            </a:r>
            <a:r>
              <a:rPr lang="tr-TR" dirty="0"/>
              <a:t> </a:t>
            </a:r>
            <a:r>
              <a:rPr lang="tr-TR" dirty="0" err="1"/>
              <a:t>Scotland</a:t>
            </a:r>
            <a:r>
              <a:rPr lang="en-US" dirty="0"/>
              <a:t> fostered the game and is famous for it. In fact, in </a:t>
            </a:r>
            <a:r>
              <a:rPr lang="tr-TR" dirty="0"/>
              <a:t>1457 </a:t>
            </a:r>
            <a:r>
              <a:rPr lang="en-US" b="1" u="sng" dirty="0"/>
              <a:t>the Scottish Parliament, disturbed because football and golf had lured young Scots from the more soldierly exercise of archery, passed an ordinance that banned football and golf </a:t>
            </a:r>
            <a:r>
              <a:rPr lang="tr-TR" b="1" u="sng" dirty="0" smtClean="0"/>
              <a:t>(2</a:t>
            </a:r>
            <a:r>
              <a:rPr lang="tr-TR" b="1" u="sng" dirty="0"/>
              <a:t>).</a:t>
            </a:r>
            <a:r>
              <a:rPr lang="en-US" b="1" u="sng" dirty="0"/>
              <a:t> James I and Charles I of the royal line of Stuarts were golf enthusiasts, whereby the game came to be known as "the </a:t>
            </a:r>
            <a:r>
              <a:rPr lang="en-US" b="1" u="sng" dirty="0" err="1"/>
              <a:t>roval</a:t>
            </a:r>
            <a:r>
              <a:rPr lang="en-US" b="1" u="sng" dirty="0"/>
              <a:t> and ancient game of golf" </a:t>
            </a:r>
            <a:r>
              <a:rPr lang="tr-TR" b="1" u="sng" dirty="0"/>
              <a:t>(4).</a:t>
            </a:r>
            <a:r>
              <a:rPr lang="en-US" b="1" dirty="0"/>
              <a:t> </a:t>
            </a:r>
            <a:r>
              <a:rPr lang="en-US" dirty="0"/>
              <a:t>The golf balls used in the early games were leather-covered and stuffed with feathers. Clubs of all kinds were fashioned by hand to suit individual players. </a:t>
            </a:r>
            <a:r>
              <a:rPr lang="en-US" b="1" u="sng" dirty="0"/>
              <a:t>The great stop in spreading the game came with the change from the feather ball to the present-day ball introduced </a:t>
            </a:r>
            <a:r>
              <a:rPr lang="tr-TR" b="1" u="sng" dirty="0" smtClean="0"/>
              <a:t>i</a:t>
            </a:r>
            <a:r>
              <a:rPr lang="en-US" b="1" u="sng" dirty="0" smtClean="0"/>
              <a:t>n </a:t>
            </a:r>
            <a:r>
              <a:rPr lang="en-US" b="1" u="sng" dirty="0"/>
              <a:t>about</a:t>
            </a:r>
            <a:r>
              <a:rPr lang="tr-TR" b="1" u="sng" dirty="0"/>
              <a:t> 1850 (5).</a:t>
            </a:r>
            <a:r>
              <a:rPr lang="tr-TR" b="1" dirty="0"/>
              <a:t> </a:t>
            </a:r>
            <a:r>
              <a:rPr lang="en-US" dirty="0"/>
              <a:t>In</a:t>
            </a:r>
            <a:r>
              <a:rPr lang="tr-TR" dirty="0"/>
              <a:t> 1860, </a:t>
            </a:r>
            <a:r>
              <a:rPr lang="en-US" dirty="0"/>
              <a:t>formal competitions began with the establishment of an annual tournament for the British Open championship-</a:t>
            </a:r>
            <a:r>
              <a:rPr lang="en-US" b="1" u="sng" dirty="0"/>
              <a:t>There are records of "golf clubs" in the United States as far back as colonial days</a:t>
            </a:r>
            <a:r>
              <a:rPr lang="tr-TR" b="1" u="sng" dirty="0"/>
              <a:t> (3).</a:t>
            </a:r>
            <a:r>
              <a:rPr lang="tr-TR" b="1" dirty="0"/>
              <a:t> </a:t>
            </a:r>
            <a:r>
              <a:rPr lang="en-US" dirty="0"/>
              <a:t>However, it remained a rather sedate and almost aristocratic pastime until a 20-year-old </a:t>
            </a:r>
            <a:r>
              <a:rPr lang="en-US" b="1" u="sng" dirty="0"/>
              <a:t>Francis </a:t>
            </a:r>
            <a:r>
              <a:rPr lang="en-US" b="1" u="sng" dirty="0" err="1"/>
              <a:t>Quimet</a:t>
            </a:r>
            <a:r>
              <a:rPr lang="en-US" b="1" u="sng" dirty="0"/>
              <a:t> of Boston d</a:t>
            </a:r>
            <a:r>
              <a:rPr lang="en-US" b="1" dirty="0"/>
              <a:t>efeated two </a:t>
            </a:r>
            <a:r>
              <a:rPr lang="en-US" b="1" u="sng" dirty="0"/>
              <a:t>great British professionals. Harry </a:t>
            </a:r>
            <a:r>
              <a:rPr lang="en-US" b="1" u="sng" dirty="0" err="1"/>
              <a:t>Vardon</a:t>
            </a:r>
            <a:r>
              <a:rPr lang="en-US" b="1" u="sng" dirty="0"/>
              <a:t> and Ted </a:t>
            </a:r>
            <a:r>
              <a:rPr lang="en-US" b="1" u="sng" dirty="0" err="1"/>
              <a:t>Rav</a:t>
            </a:r>
            <a:r>
              <a:rPr lang="en-US" b="1" u="sng" dirty="0"/>
              <a:t>. in the United States Open ch</a:t>
            </a:r>
            <a:r>
              <a:rPr lang="en-US" b="1" dirty="0"/>
              <a:t>ampionship </a:t>
            </a:r>
            <a:r>
              <a:rPr lang="en-US" b="1" dirty="0" smtClean="0"/>
              <a:t>at </a:t>
            </a:r>
            <a:r>
              <a:rPr lang="en-US" b="1" u="sng" dirty="0"/>
              <a:t>Brookline. Mass.. in</a:t>
            </a:r>
            <a:r>
              <a:rPr lang="tr-TR" b="1" u="sng" dirty="0"/>
              <a:t> 1913.</a:t>
            </a:r>
            <a:r>
              <a:rPr lang="en-US" b="1" u="sng" dirty="0"/>
              <a:t> This feat put the game and Francis </a:t>
            </a:r>
            <a:r>
              <a:rPr lang="en-US" b="1" u="sng" dirty="0" err="1"/>
              <a:t>Quimet</a:t>
            </a:r>
            <a:r>
              <a:rPr lang="en-US" b="1" u="sng" dirty="0"/>
              <a:t> on the front pages of </a:t>
            </a:r>
            <a:r>
              <a:rPr lang="en-US" b="1" u="sng" dirty="0" err="1" smtClean="0"/>
              <a:t>th</a:t>
            </a:r>
            <a:r>
              <a:rPr lang="tr-TR" b="1" u="sng" dirty="0" smtClean="0"/>
              <a:t>e</a:t>
            </a:r>
            <a:r>
              <a:rPr lang="en-US" b="1" dirty="0" smtClean="0"/>
              <a:t> </a:t>
            </a:r>
            <a:r>
              <a:rPr lang="en-US" b="1" u="sng" dirty="0"/>
              <a:t>newspapers and stirred a wave of enthusiasm for the sport</a:t>
            </a:r>
            <a:r>
              <a:rPr lang="tr-TR" b="1" u="sng" dirty="0"/>
              <a:t> (1</a:t>
            </a:r>
            <a:r>
              <a:rPr lang="tr-TR" b="1" u="sng" dirty="0" smtClean="0"/>
              <a:t>).</a:t>
            </a:r>
            <a:endParaRPr lang="tr-TR" dirty="0"/>
          </a:p>
        </p:txBody>
      </p:sp>
    </p:spTree>
    <p:extLst>
      <p:ext uri="{BB962C8B-B14F-4D97-AF65-F5344CB8AC3E}">
        <p14:creationId xmlns:p14="http://schemas.microsoft.com/office/powerpoint/2010/main" val="228600583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normAutofit/>
          </a:bodyPr>
          <a:lstStyle/>
          <a:p>
            <a:pPr marL="514350" indent="-514350" algn="just">
              <a:buAutoNum type="arabicPeriod"/>
            </a:pPr>
            <a:r>
              <a:rPr lang="en-US" b="1" dirty="0" smtClean="0"/>
              <a:t>As we understand from the passage, golf only </a:t>
            </a:r>
            <a:r>
              <a:rPr lang="en-US" b="1" u="sng" dirty="0" smtClean="0"/>
              <a:t>became a popular game</a:t>
            </a:r>
            <a:r>
              <a:rPr lang="en-US" b="1" dirty="0" smtClean="0"/>
              <a:t> </a:t>
            </a:r>
            <a:r>
              <a:rPr lang="tr-TR" b="1" dirty="0" smtClean="0"/>
              <a:t> … .</a:t>
            </a:r>
          </a:p>
          <a:p>
            <a:pPr marL="0" indent="0" algn="just">
              <a:buNone/>
            </a:pPr>
            <a:endParaRPr lang="tr-TR" dirty="0" smtClean="0"/>
          </a:p>
          <a:p>
            <a:pPr marL="0" lvl="0" indent="0" algn="just">
              <a:buNone/>
            </a:pPr>
            <a:r>
              <a:rPr lang="tr-TR" dirty="0" smtClean="0"/>
              <a:t>A) </a:t>
            </a:r>
            <a:r>
              <a:rPr lang="en-US" dirty="0" smtClean="0"/>
              <a:t>after an unknown American beat two famous British golf players in a US tournament</a:t>
            </a:r>
            <a:endParaRPr lang="tr-TR" dirty="0" smtClean="0"/>
          </a:p>
          <a:p>
            <a:pPr marL="0" lvl="0" indent="0" algn="just">
              <a:buNone/>
            </a:pPr>
            <a:r>
              <a:rPr lang="tr-TR" dirty="0" smtClean="0"/>
              <a:t>B) </a:t>
            </a:r>
            <a:r>
              <a:rPr lang="en-US" dirty="0" smtClean="0"/>
              <a:t>following the annual tournament organized in</a:t>
            </a:r>
            <a:r>
              <a:rPr lang="tr-TR" dirty="0" smtClean="0"/>
              <a:t> 1860</a:t>
            </a:r>
          </a:p>
          <a:p>
            <a:pPr marL="0" lvl="0" indent="0" algn="just">
              <a:buNone/>
            </a:pPr>
            <a:r>
              <a:rPr lang="tr-TR" dirty="0" smtClean="0"/>
              <a:t>C) </a:t>
            </a:r>
            <a:r>
              <a:rPr lang="en-US" dirty="0" smtClean="0"/>
              <a:t>in the time of James I</a:t>
            </a:r>
            <a:endParaRPr lang="tr-TR" dirty="0" smtClean="0"/>
          </a:p>
          <a:p>
            <a:pPr marL="0" lvl="0" indent="0" algn="just">
              <a:buNone/>
            </a:pPr>
            <a:r>
              <a:rPr lang="tr-TR" dirty="0" smtClean="0"/>
              <a:t>D) </a:t>
            </a:r>
            <a:r>
              <a:rPr lang="en-US" dirty="0" smtClean="0"/>
              <a:t>after the introduction of annual formal competitions in both England and America</a:t>
            </a:r>
            <a:endParaRPr lang="tr-TR" dirty="0" smtClean="0"/>
          </a:p>
          <a:p>
            <a:pPr marL="0" lvl="0" indent="0" algn="just">
              <a:buNone/>
            </a:pPr>
            <a:r>
              <a:rPr lang="tr-TR" dirty="0" smtClean="0"/>
              <a:t>E) </a:t>
            </a:r>
            <a:r>
              <a:rPr lang="en-US" dirty="0" smtClean="0"/>
              <a:t>after golf clubs were set up in colonial America</a:t>
            </a:r>
            <a:endParaRPr lang="tr-TR" dirty="0" smtClean="0"/>
          </a:p>
        </p:txBody>
      </p:sp>
    </p:spTree>
    <p:extLst>
      <p:ext uri="{BB962C8B-B14F-4D97-AF65-F5344CB8AC3E}">
        <p14:creationId xmlns:p14="http://schemas.microsoft.com/office/powerpoint/2010/main" val="358184549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pPr marL="0" indent="0" algn="just">
              <a:buNone/>
            </a:pPr>
            <a:r>
              <a:rPr lang="tr-TR" b="1" dirty="0" smtClean="0"/>
              <a:t>2.</a:t>
            </a:r>
            <a:r>
              <a:rPr lang="en-US" b="1" dirty="0" smtClean="0"/>
              <a:t> According to the passage, it was at one time believed in </a:t>
            </a:r>
            <a:r>
              <a:rPr lang="en-US" b="1" u="sng" dirty="0" smtClean="0"/>
              <a:t>Scotland</a:t>
            </a:r>
            <a:r>
              <a:rPr lang="en-US" b="1" dirty="0" smtClean="0"/>
              <a:t> that </a:t>
            </a:r>
            <a:r>
              <a:rPr lang="tr-TR" b="1" dirty="0" smtClean="0"/>
              <a:t>—.</a:t>
            </a:r>
            <a:endParaRPr lang="tr-TR" dirty="0" smtClean="0"/>
          </a:p>
          <a:p>
            <a:pPr marL="0" lvl="0" indent="0" algn="just">
              <a:buNone/>
            </a:pPr>
            <a:endParaRPr lang="tr-TR" dirty="0" smtClean="0"/>
          </a:p>
          <a:p>
            <a:pPr marL="0" lvl="0" indent="0" algn="just">
              <a:buNone/>
            </a:pPr>
            <a:r>
              <a:rPr lang="tr-TR" dirty="0" smtClean="0"/>
              <a:t>A) </a:t>
            </a:r>
            <a:r>
              <a:rPr lang="en-US" dirty="0" smtClean="0"/>
              <a:t>football was a better game than golf for young people</a:t>
            </a:r>
            <a:endParaRPr lang="tr-TR" dirty="0" smtClean="0"/>
          </a:p>
          <a:p>
            <a:pPr marL="0" lvl="0" indent="0" algn="just">
              <a:buNone/>
            </a:pPr>
            <a:r>
              <a:rPr lang="tr-TR" dirty="0" smtClean="0"/>
              <a:t>B) </a:t>
            </a:r>
            <a:r>
              <a:rPr lang="en-US" dirty="0" smtClean="0"/>
              <a:t>annual games made the tournament too competitive</a:t>
            </a:r>
            <a:endParaRPr lang="tr-TR" dirty="0" smtClean="0"/>
          </a:p>
          <a:p>
            <a:pPr marL="0" lvl="0" indent="0" algn="just">
              <a:buNone/>
            </a:pPr>
            <a:r>
              <a:rPr lang="tr-TR" dirty="0" smtClean="0"/>
              <a:t>C) </a:t>
            </a:r>
            <a:r>
              <a:rPr lang="en-US" dirty="0" smtClean="0"/>
              <a:t>golf was having an adverse effect on young people's military skills</a:t>
            </a:r>
            <a:endParaRPr lang="tr-TR" dirty="0" smtClean="0"/>
          </a:p>
          <a:p>
            <a:pPr marL="0" lvl="0" indent="0" algn="just">
              <a:buNone/>
            </a:pPr>
            <a:r>
              <a:rPr lang="tr-TR" dirty="0" smtClean="0"/>
              <a:t>D) </a:t>
            </a:r>
            <a:r>
              <a:rPr lang="en-US" dirty="0" smtClean="0"/>
              <a:t>young people should be encouraged to take up either golf or archery</a:t>
            </a:r>
            <a:endParaRPr lang="tr-TR" dirty="0" smtClean="0"/>
          </a:p>
          <a:p>
            <a:pPr marL="0" lvl="0" indent="0" algn="just">
              <a:buNone/>
            </a:pPr>
            <a:r>
              <a:rPr lang="tr-TR" dirty="0" smtClean="0"/>
              <a:t>E) </a:t>
            </a:r>
            <a:r>
              <a:rPr lang="en-US" dirty="0" smtClean="0"/>
              <a:t>the origins of archery were in some way associated with Holland</a:t>
            </a:r>
            <a:endParaRPr lang="tr-TR" dirty="0" smtClean="0"/>
          </a:p>
        </p:txBody>
      </p:sp>
    </p:spTree>
    <p:extLst>
      <p:ext uri="{BB962C8B-B14F-4D97-AF65-F5344CB8AC3E}">
        <p14:creationId xmlns:p14="http://schemas.microsoft.com/office/powerpoint/2010/main" val="210467098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dirty="0"/>
          </a:p>
        </p:txBody>
      </p:sp>
      <p:sp>
        <p:nvSpPr>
          <p:cNvPr id="3" name="İçerik Yer Tutucusu 2"/>
          <p:cNvSpPr>
            <a:spLocks noGrp="1"/>
          </p:cNvSpPr>
          <p:nvPr>
            <p:ph idx="1"/>
          </p:nvPr>
        </p:nvSpPr>
        <p:spPr/>
        <p:txBody>
          <a:bodyPr/>
          <a:lstStyle/>
          <a:p>
            <a:pPr marL="0" indent="0" algn="just">
              <a:buNone/>
            </a:pPr>
            <a:r>
              <a:rPr lang="tr-TR" b="1" dirty="0" smtClean="0"/>
              <a:t>3.</a:t>
            </a:r>
            <a:r>
              <a:rPr lang="en-US" b="1" dirty="0" smtClean="0"/>
              <a:t> It is pointed out in the passage that </a:t>
            </a:r>
            <a:r>
              <a:rPr lang="en-US" b="1" u="sng" dirty="0" smtClean="0"/>
              <a:t>golf</a:t>
            </a:r>
            <a:r>
              <a:rPr lang="en-US" b="1" dirty="0" smtClean="0"/>
              <a:t> </a:t>
            </a:r>
            <a:r>
              <a:rPr lang="tr-TR" b="1" dirty="0" smtClean="0"/>
              <a:t>—.</a:t>
            </a:r>
            <a:endParaRPr lang="tr-TR" dirty="0" smtClean="0"/>
          </a:p>
          <a:p>
            <a:pPr marL="0" lvl="0" indent="0" algn="just">
              <a:buNone/>
            </a:pPr>
            <a:endParaRPr lang="tr-TR" dirty="0" smtClean="0"/>
          </a:p>
          <a:p>
            <a:pPr marL="0" lvl="0" indent="0" algn="just">
              <a:buNone/>
            </a:pPr>
            <a:r>
              <a:rPr lang="tr-TR" dirty="0" smtClean="0"/>
              <a:t>A) </a:t>
            </a:r>
            <a:r>
              <a:rPr lang="en-US" dirty="0" smtClean="0"/>
              <a:t>was to some extent practiced in colonial America</a:t>
            </a:r>
            <a:endParaRPr lang="tr-TR" dirty="0" smtClean="0"/>
          </a:p>
          <a:p>
            <a:pPr marL="0" lvl="0" indent="0" algn="just">
              <a:buNone/>
            </a:pPr>
            <a:r>
              <a:rPr lang="tr-TR" dirty="0" smtClean="0"/>
              <a:t>B) </a:t>
            </a:r>
            <a:r>
              <a:rPr lang="en-US" dirty="0" smtClean="0"/>
              <a:t>has been overshadowed by football in recent times</a:t>
            </a:r>
            <a:endParaRPr lang="tr-TR" dirty="0" smtClean="0"/>
          </a:p>
          <a:p>
            <a:pPr marL="0" lvl="0" indent="0" algn="just">
              <a:buNone/>
            </a:pPr>
            <a:r>
              <a:rPr lang="tr-TR" dirty="0" smtClean="0"/>
              <a:t>C) </a:t>
            </a:r>
            <a:r>
              <a:rPr lang="en-US" dirty="0" smtClean="0"/>
              <a:t>requires a great deal of expensive equipment</a:t>
            </a:r>
            <a:endParaRPr lang="tr-TR" dirty="0" smtClean="0"/>
          </a:p>
          <a:p>
            <a:pPr marL="0" lvl="0" indent="0" algn="just">
              <a:buNone/>
            </a:pPr>
            <a:r>
              <a:rPr lang="tr-TR" dirty="0" smtClean="0"/>
              <a:t>D) </a:t>
            </a:r>
            <a:r>
              <a:rPr lang="en-US" dirty="0" smtClean="0"/>
              <a:t>receives less newspaper coverage than football</a:t>
            </a:r>
            <a:endParaRPr lang="tr-TR" dirty="0" smtClean="0"/>
          </a:p>
          <a:p>
            <a:pPr marL="0" lvl="0" indent="0" algn="just">
              <a:buNone/>
            </a:pPr>
            <a:r>
              <a:rPr lang="tr-TR" dirty="0" smtClean="0"/>
              <a:t>E) </a:t>
            </a:r>
            <a:r>
              <a:rPr lang="en-US" dirty="0" smtClean="0"/>
              <a:t>didn't arouse as much enthusiasm as archery did in medieval Scotland</a:t>
            </a:r>
            <a:endParaRPr lang="tr-TR" dirty="0" smtClean="0"/>
          </a:p>
        </p:txBody>
      </p:sp>
    </p:spTree>
    <p:extLst>
      <p:ext uri="{BB962C8B-B14F-4D97-AF65-F5344CB8AC3E}">
        <p14:creationId xmlns:p14="http://schemas.microsoft.com/office/powerpoint/2010/main" val="133117650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pPr marL="0" indent="0">
              <a:buNone/>
            </a:pPr>
            <a:r>
              <a:rPr lang="tr-TR" b="1" dirty="0" smtClean="0"/>
              <a:t>4.</a:t>
            </a:r>
            <a:r>
              <a:rPr lang="en-US" b="1" dirty="0" smtClean="0"/>
              <a:t> The point is made in the passage that </a:t>
            </a:r>
            <a:r>
              <a:rPr lang="tr-TR" b="1" dirty="0" smtClean="0"/>
              <a:t>golf</a:t>
            </a:r>
            <a:r>
              <a:rPr lang="en-US" b="1" dirty="0" smtClean="0"/>
              <a:t> has been </a:t>
            </a:r>
            <a:r>
              <a:rPr lang="en-US" b="1" u="sng" dirty="0" smtClean="0"/>
              <a:t>described as a "royal" game</a:t>
            </a:r>
            <a:r>
              <a:rPr lang="en-US" b="1" dirty="0" smtClean="0"/>
              <a:t> </a:t>
            </a:r>
            <a:r>
              <a:rPr lang="tr-TR" b="1" dirty="0" smtClean="0"/>
              <a:t>—.</a:t>
            </a:r>
            <a:endParaRPr lang="tr-TR" dirty="0" smtClean="0"/>
          </a:p>
          <a:p>
            <a:pPr marL="0" lvl="0" indent="0">
              <a:buNone/>
            </a:pPr>
            <a:endParaRPr lang="tr-TR" dirty="0" smtClean="0"/>
          </a:p>
          <a:p>
            <a:pPr marL="0" lvl="0" indent="0">
              <a:buNone/>
            </a:pPr>
            <a:r>
              <a:rPr lang="tr-TR" dirty="0" smtClean="0"/>
              <a:t>A) </a:t>
            </a:r>
            <a:r>
              <a:rPr lang="en-US" dirty="0" smtClean="0"/>
              <a:t>though for the last two centuries no kings have participated in the game</a:t>
            </a:r>
            <a:endParaRPr lang="tr-TR" dirty="0" smtClean="0"/>
          </a:p>
          <a:p>
            <a:pPr marL="0" lvl="0" indent="0">
              <a:buNone/>
            </a:pPr>
            <a:r>
              <a:rPr lang="tr-TR" dirty="0" smtClean="0"/>
              <a:t>B) </a:t>
            </a:r>
            <a:r>
              <a:rPr lang="en-US" dirty="0" smtClean="0"/>
              <a:t>since the professionals of the game are treated with so much respect</a:t>
            </a:r>
            <a:endParaRPr lang="tr-TR" dirty="0" smtClean="0"/>
          </a:p>
          <a:p>
            <a:pPr marL="0" lvl="0" indent="0">
              <a:buNone/>
            </a:pPr>
            <a:r>
              <a:rPr lang="tr-TR" dirty="0" smtClean="0"/>
              <a:t>C) </a:t>
            </a:r>
            <a:r>
              <a:rPr lang="en-US" dirty="0" smtClean="0"/>
              <a:t>as golf clubs are particular about who they accept as members</a:t>
            </a:r>
            <a:endParaRPr lang="tr-TR" dirty="0" smtClean="0"/>
          </a:p>
          <a:p>
            <a:pPr marL="0" lvl="0" indent="0">
              <a:buNone/>
            </a:pPr>
            <a:r>
              <a:rPr lang="tr-TR" dirty="0" smtClean="0"/>
              <a:t>D) </a:t>
            </a:r>
            <a:r>
              <a:rPr lang="en-US" dirty="0" smtClean="0"/>
              <a:t>because two British kings were passionately fond of it</a:t>
            </a:r>
            <a:endParaRPr lang="tr-TR" dirty="0" smtClean="0"/>
          </a:p>
          <a:p>
            <a:pPr marL="0" lvl="0" indent="0">
              <a:buNone/>
            </a:pPr>
            <a:r>
              <a:rPr lang="tr-TR" dirty="0" smtClean="0"/>
              <a:t>E) </a:t>
            </a:r>
            <a:r>
              <a:rPr lang="en-US" dirty="0" smtClean="0"/>
              <a:t>which Americans find very annoying</a:t>
            </a:r>
            <a:endParaRPr lang="tr-TR" dirty="0" smtClean="0"/>
          </a:p>
        </p:txBody>
      </p:sp>
    </p:spTree>
    <p:extLst>
      <p:ext uri="{BB962C8B-B14F-4D97-AF65-F5344CB8AC3E}">
        <p14:creationId xmlns:p14="http://schemas.microsoft.com/office/powerpoint/2010/main" val="395549256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pPr marL="0" indent="0" algn="just">
              <a:buNone/>
            </a:pPr>
            <a:r>
              <a:rPr lang="tr-TR" b="1" dirty="0" smtClean="0"/>
              <a:t>5.</a:t>
            </a:r>
            <a:r>
              <a:rPr lang="en-US" b="1" dirty="0" smtClean="0"/>
              <a:t> As we learn from the passage, it was around </a:t>
            </a:r>
            <a:r>
              <a:rPr lang="en-US" b="1" u="sng" dirty="0" smtClean="0"/>
              <a:t>the mid-19th century</a:t>
            </a:r>
            <a:r>
              <a:rPr lang="en-US" b="1" dirty="0" smtClean="0"/>
              <a:t> that </a:t>
            </a:r>
            <a:r>
              <a:rPr lang="tr-TR" b="1" dirty="0" smtClean="0"/>
              <a:t>—.</a:t>
            </a:r>
            <a:endParaRPr lang="tr-TR" dirty="0" smtClean="0"/>
          </a:p>
          <a:p>
            <a:pPr marL="0" lvl="0" indent="0" algn="just">
              <a:buNone/>
            </a:pPr>
            <a:r>
              <a:rPr lang="tr-TR" dirty="0" smtClean="0"/>
              <a:t>A) </a:t>
            </a:r>
            <a:r>
              <a:rPr lang="en-US" dirty="0" smtClean="0"/>
              <a:t>the old golf ordinance of the Scottish Parliament was repealed</a:t>
            </a:r>
            <a:endParaRPr lang="tr-TR" dirty="0" smtClean="0"/>
          </a:p>
          <a:p>
            <a:pPr marL="0" lvl="0" indent="0" algn="just">
              <a:buNone/>
            </a:pPr>
            <a:r>
              <a:rPr lang="tr-TR" dirty="0" smtClean="0"/>
              <a:t>B) </a:t>
            </a:r>
            <a:r>
              <a:rPr lang="en-US" dirty="0" smtClean="0"/>
              <a:t>the first formal golf competitions between America and Britain were held</a:t>
            </a:r>
            <a:endParaRPr lang="tr-TR" dirty="0" smtClean="0"/>
          </a:p>
          <a:p>
            <a:pPr marL="0" lvl="0" indent="0" algn="just">
              <a:buNone/>
            </a:pPr>
            <a:r>
              <a:rPr lang="tr-TR" dirty="0" smtClean="0"/>
              <a:t>C) </a:t>
            </a:r>
            <a:r>
              <a:rPr lang="en-US" dirty="0" smtClean="0"/>
              <a:t>the newspapers began to cover major golf championships</a:t>
            </a:r>
            <a:endParaRPr lang="tr-TR" dirty="0" smtClean="0"/>
          </a:p>
          <a:p>
            <a:pPr marL="0" lvl="0" indent="0" algn="just">
              <a:buNone/>
            </a:pPr>
            <a:r>
              <a:rPr lang="tr-TR" dirty="0" smtClean="0"/>
              <a:t>D) </a:t>
            </a:r>
            <a:r>
              <a:rPr lang="en-US" dirty="0" smtClean="0"/>
              <a:t>Scotland became the world's leading country in golf</a:t>
            </a:r>
            <a:endParaRPr lang="tr-TR" dirty="0" smtClean="0"/>
          </a:p>
          <a:p>
            <a:pPr marL="0" lvl="0" indent="0" algn="just">
              <a:buNone/>
            </a:pPr>
            <a:r>
              <a:rPr lang="tr-TR" dirty="0" smtClean="0"/>
              <a:t>E) </a:t>
            </a:r>
            <a:r>
              <a:rPr lang="en-US" dirty="0" smtClean="0"/>
              <a:t>important changes were introduced into golf</a:t>
            </a:r>
            <a:endParaRPr lang="tr-TR" dirty="0" smtClean="0"/>
          </a:p>
        </p:txBody>
      </p:sp>
    </p:spTree>
    <p:extLst>
      <p:ext uri="{BB962C8B-B14F-4D97-AF65-F5344CB8AC3E}">
        <p14:creationId xmlns:p14="http://schemas.microsoft.com/office/powerpoint/2010/main" val="54687852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pPr marL="0" indent="0" algn="just">
              <a:buNone/>
            </a:pPr>
            <a:r>
              <a:rPr lang="tr-TR" dirty="0"/>
              <a:t>Yukarıda kalın harflerle yazılan cümleleri ve soruların seçeneklerini analiz ederseniz aslında okuma parçalarında da </a:t>
            </a:r>
            <a:r>
              <a:rPr lang="en-US" b="1" dirty="0"/>
              <a:t>"restatement"</a:t>
            </a:r>
            <a:r>
              <a:rPr lang="tr-TR" b="1" dirty="0"/>
              <a:t> (yakın anlamı cümleyi bulma) </a:t>
            </a:r>
            <a:r>
              <a:rPr lang="tr-TR" dirty="0" err="1"/>
              <a:t>sorulanndaki</a:t>
            </a:r>
            <a:r>
              <a:rPr lang="tr-TR" dirty="0"/>
              <a:t> gibi stratejileri izlediğimiz açıktır. Amaç, soru kökü aracılığı ile parçada ilgili cümleye giderek ya da parçayı okurken soru kökünde daha önceden gördüğünüz bir kelimeye rastladığınızda o cümlede durup ilgili soruya giderek o sorunun seçeneklerinde eş anlamlı olan cümleyi bulabilmektir.</a:t>
            </a:r>
          </a:p>
        </p:txBody>
      </p:sp>
    </p:spTree>
    <p:extLst>
      <p:ext uri="{BB962C8B-B14F-4D97-AF65-F5344CB8AC3E}">
        <p14:creationId xmlns:p14="http://schemas.microsoft.com/office/powerpoint/2010/main" val="201330556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pPr marL="0" indent="0" algn="just">
              <a:buNone/>
            </a:pPr>
            <a:r>
              <a:rPr lang="tr-TR" dirty="0"/>
              <a:t>Bu paragrafta parçayı okumaya başladığınızda öncelikle </a:t>
            </a:r>
            <a:r>
              <a:rPr lang="tr-TR" b="1" dirty="0"/>
              <a:t>"</a:t>
            </a:r>
            <a:r>
              <a:rPr lang="tr-TR" b="1" dirty="0" err="1"/>
              <a:t>Scotland</a:t>
            </a:r>
            <a:r>
              <a:rPr lang="tr-TR" b="1" dirty="0"/>
              <a:t>" </a:t>
            </a:r>
            <a:r>
              <a:rPr lang="tr-TR" dirty="0"/>
              <a:t>kelimesi göze çarpar ve burada daha önce okuduğumuz soru kökleri hatırlanarak </a:t>
            </a:r>
            <a:r>
              <a:rPr lang="tr-TR" b="1" dirty="0"/>
              <a:t>"İskoçya ile ilgili bir soru kökü vardı" </a:t>
            </a:r>
            <a:r>
              <a:rPr lang="tr-TR" dirty="0"/>
              <a:t>diye düşünüp 2.soru kökünü daha ayrıntılı bir şekilde okuruz. Sonra, parçada </a:t>
            </a:r>
            <a:r>
              <a:rPr lang="tr-TR" b="1" dirty="0"/>
              <a:t>"İskoçya" </a:t>
            </a:r>
            <a:r>
              <a:rPr lang="tr-TR" dirty="0"/>
              <a:t>kelimesinin geçtiği cümleyi daha ayrıntılı bir şekilde anlamaya </a:t>
            </a:r>
            <a:r>
              <a:rPr lang="tr-TR" dirty="0" smtClean="0"/>
              <a:t>çalışır </a:t>
            </a:r>
            <a:r>
              <a:rPr lang="tr-TR" dirty="0"/>
              <a:t>ve bu cümlenin eş anlamlısı olabilecek cümleyi 2.sorunun seçeneklerinde ararız. </a:t>
            </a:r>
            <a:endParaRPr lang="tr-TR" dirty="0" smtClean="0"/>
          </a:p>
          <a:p>
            <a:pPr marL="0" indent="0" algn="just">
              <a:buNone/>
            </a:pPr>
            <a:r>
              <a:rPr lang="tr-TR" dirty="0" smtClean="0"/>
              <a:t>Aşağıdaki </a:t>
            </a:r>
            <a:r>
              <a:rPr lang="tr-TR" dirty="0"/>
              <a:t>cümlede altı çizili olan yerlere dikkat edelim</a:t>
            </a:r>
            <a:r>
              <a:rPr lang="tr-TR" dirty="0" smtClean="0"/>
              <a:t>:</a:t>
            </a:r>
            <a:endParaRPr lang="tr-TR" dirty="0"/>
          </a:p>
        </p:txBody>
      </p:sp>
    </p:spTree>
    <p:extLst>
      <p:ext uri="{BB962C8B-B14F-4D97-AF65-F5344CB8AC3E}">
        <p14:creationId xmlns:p14="http://schemas.microsoft.com/office/powerpoint/2010/main" val="45050184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dirty="0"/>
          </a:p>
        </p:txBody>
      </p:sp>
      <p:pic>
        <p:nvPicPr>
          <p:cNvPr id="4" name="İçerik Yer Tutucusu 3"/>
          <p:cNvPicPr>
            <a:picLocks noGrp="1" noChangeAspect="1"/>
          </p:cNvPicPr>
          <p:nvPr>
            <p:ph idx="1"/>
          </p:nvPr>
        </p:nvPicPr>
        <p:blipFill>
          <a:blip r:embed="rId2"/>
          <a:stretch>
            <a:fillRect/>
          </a:stretch>
        </p:blipFill>
        <p:spPr>
          <a:xfrm>
            <a:off x="2753372" y="2657139"/>
            <a:ext cx="8587082" cy="2731172"/>
          </a:xfrm>
          <a:prstGeom prst="rect">
            <a:avLst/>
          </a:prstGeom>
        </p:spPr>
      </p:pic>
    </p:spTree>
    <p:extLst>
      <p:ext uri="{BB962C8B-B14F-4D97-AF65-F5344CB8AC3E}">
        <p14:creationId xmlns:p14="http://schemas.microsoft.com/office/powerpoint/2010/main" val="30569597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t>1. AŞAMA: </a:t>
            </a:r>
            <a:r>
              <a:rPr lang="tr-TR" b="1" dirty="0" err="1"/>
              <a:t>Topic</a:t>
            </a:r>
            <a:r>
              <a:rPr lang="tr-TR" b="1" dirty="0"/>
              <a:t> </a:t>
            </a:r>
            <a:r>
              <a:rPr lang="tr-TR" b="1" dirty="0" err="1"/>
              <a:t>Sentence</a:t>
            </a:r>
            <a:r>
              <a:rPr lang="tr-TR" b="1" dirty="0"/>
              <a:t> analizi ya da Genel Tarama </a:t>
            </a:r>
            <a:endParaRPr lang="tr-TR" dirty="0"/>
          </a:p>
        </p:txBody>
      </p:sp>
      <p:sp>
        <p:nvSpPr>
          <p:cNvPr id="3" name="İçerik Yer Tutucusu 2"/>
          <p:cNvSpPr>
            <a:spLocks noGrp="1"/>
          </p:cNvSpPr>
          <p:nvPr>
            <p:ph idx="1"/>
          </p:nvPr>
        </p:nvSpPr>
        <p:spPr/>
        <p:txBody>
          <a:bodyPr/>
          <a:lstStyle/>
          <a:p>
            <a:pPr marL="0" indent="0">
              <a:buNone/>
            </a:pPr>
            <a:r>
              <a:rPr lang="tr-TR" b="1" dirty="0"/>
              <a:t>Amaç </a:t>
            </a:r>
            <a:r>
              <a:rPr lang="tr-TR" dirty="0"/>
              <a:t>: Parçanın konusu ile ilgili bir tahminde bulunmak.</a:t>
            </a:r>
          </a:p>
          <a:p>
            <a:pPr marL="0" indent="0">
              <a:buNone/>
            </a:pPr>
            <a:r>
              <a:rPr lang="tr-TR" dirty="0"/>
              <a:t>"Okuyacağım parça ne ile ilgili olabilir?" sorusuna yanıt bulmak için iki yöntem </a:t>
            </a:r>
            <a:r>
              <a:rPr lang="tr-TR" dirty="0" smtClean="0"/>
              <a:t>mevcuttur:</a:t>
            </a:r>
          </a:p>
          <a:p>
            <a:pPr marL="514350" indent="-514350">
              <a:buAutoNum type="arabicPeriod"/>
            </a:pPr>
            <a:r>
              <a:rPr lang="tr-TR" dirty="0" smtClean="0"/>
              <a:t>ilk </a:t>
            </a:r>
            <a:r>
              <a:rPr lang="tr-TR" dirty="0"/>
              <a:t>cümlesini </a:t>
            </a:r>
            <a:r>
              <a:rPr lang="tr-TR" dirty="0" smtClean="0"/>
              <a:t>okumak</a:t>
            </a:r>
          </a:p>
          <a:p>
            <a:pPr marL="514350" indent="-514350">
              <a:buAutoNum type="arabicPeriod"/>
            </a:pPr>
            <a:r>
              <a:rPr lang="tr-TR" dirty="0" smtClean="0"/>
              <a:t>genel </a:t>
            </a:r>
            <a:r>
              <a:rPr lang="tr-TR" dirty="0"/>
              <a:t>ve hızlı bir tarama </a:t>
            </a:r>
            <a:r>
              <a:rPr lang="tr-TR" dirty="0" smtClean="0"/>
              <a:t>yapmak</a:t>
            </a:r>
            <a:endParaRPr lang="tr-TR" dirty="0"/>
          </a:p>
          <a:p>
            <a:pPr marL="0" indent="0">
              <a:buNone/>
            </a:pPr>
            <a:endParaRPr lang="tr-TR" dirty="0" smtClean="0"/>
          </a:p>
          <a:p>
            <a:pPr marL="0" indent="0">
              <a:buNone/>
            </a:pPr>
            <a:endParaRPr lang="tr-TR" dirty="0"/>
          </a:p>
        </p:txBody>
      </p:sp>
    </p:spTree>
    <p:extLst>
      <p:ext uri="{BB962C8B-B14F-4D97-AF65-F5344CB8AC3E}">
        <p14:creationId xmlns:p14="http://schemas.microsoft.com/office/powerpoint/2010/main" val="357864875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normAutofit/>
          </a:bodyPr>
          <a:lstStyle/>
          <a:p>
            <a:pPr marL="0" indent="0" algn="just">
              <a:buNone/>
            </a:pPr>
            <a:r>
              <a:rPr lang="tr-TR" dirty="0"/>
              <a:t>Parçanın bundan sonraki bölümlerinde </a:t>
            </a:r>
            <a:r>
              <a:rPr lang="tr-TR" b="1" dirty="0"/>
              <a:t>"popülerlik, kraliyet oyunu ve 1850" </a:t>
            </a:r>
            <a:r>
              <a:rPr lang="tr-TR" dirty="0"/>
              <a:t>kelimeleri arayışında olacaksınız. Parçaya dönerek kaldığınız yerden okumaya başladığınızda parçada geçen </a:t>
            </a:r>
            <a:r>
              <a:rPr lang="tr-TR" b="1" dirty="0"/>
              <a:t>"</a:t>
            </a:r>
            <a:r>
              <a:rPr lang="tr-TR" b="1" dirty="0" err="1"/>
              <a:t>the</a:t>
            </a:r>
            <a:r>
              <a:rPr lang="tr-TR" b="1" dirty="0"/>
              <a:t> </a:t>
            </a:r>
            <a:r>
              <a:rPr lang="tr-TR" b="1" dirty="0" err="1"/>
              <a:t>royal</a:t>
            </a:r>
            <a:r>
              <a:rPr lang="tr-TR" b="1" dirty="0"/>
              <a:t>..." </a:t>
            </a:r>
            <a:r>
              <a:rPr lang="tr-TR" dirty="0"/>
              <a:t>diziliminde durarak </a:t>
            </a:r>
            <a:r>
              <a:rPr lang="tr-TR" b="1" dirty="0"/>
              <a:t>"bu cümleden 4. sorunun doğru yanıtı </a:t>
            </a:r>
            <a:r>
              <a:rPr lang="tr-TR" b="1" dirty="0" smtClean="0"/>
              <a:t>çıkarılabilir</a:t>
            </a:r>
            <a:r>
              <a:rPr lang="tr-TR" b="1" dirty="0"/>
              <a:t>" </a:t>
            </a:r>
            <a:r>
              <a:rPr lang="tr-TR" dirty="0"/>
              <a:t>yorumu ile </a:t>
            </a:r>
            <a:r>
              <a:rPr lang="tr-TR" b="1" dirty="0"/>
              <a:t>4. </a:t>
            </a:r>
            <a:r>
              <a:rPr lang="tr-TR" dirty="0"/>
              <a:t>soru kökü daha ayrıntılı bir şekilde okunur. Sonrasında, parçadaki </a:t>
            </a:r>
            <a:r>
              <a:rPr lang="tr-TR" b="1" dirty="0"/>
              <a:t>"</a:t>
            </a:r>
            <a:r>
              <a:rPr lang="tr-TR" b="1" dirty="0" err="1"/>
              <a:t>royal</a:t>
            </a:r>
            <a:r>
              <a:rPr lang="tr-TR" b="1" dirty="0"/>
              <a:t>" </a:t>
            </a:r>
            <a:r>
              <a:rPr lang="tr-TR" dirty="0"/>
              <a:t>kelimesinin geçtiği cümle daha ayrıntılı bir şekilde anlaşılmaya çalışılır ve bu cümleyle eş anlamlı olan cümle </a:t>
            </a:r>
            <a:r>
              <a:rPr lang="tr-TR" b="1" dirty="0"/>
              <a:t>4. </a:t>
            </a:r>
            <a:r>
              <a:rPr lang="tr-TR" dirty="0"/>
              <a:t>sorunun seçeneklerinde aranır. Aşağıdaki cümlede altı çizili olan yerlere dikkat edelim</a:t>
            </a:r>
            <a:r>
              <a:rPr lang="tr-TR" dirty="0" smtClean="0"/>
              <a:t>:</a:t>
            </a:r>
            <a:r>
              <a:rPr lang="tr-TR" dirty="0"/>
              <a:t/>
            </a:r>
            <a:br>
              <a:rPr lang="tr-TR" dirty="0"/>
            </a:br>
            <a:endParaRPr lang="tr-TR" dirty="0"/>
          </a:p>
        </p:txBody>
      </p:sp>
    </p:spTree>
    <p:extLst>
      <p:ext uri="{BB962C8B-B14F-4D97-AF65-F5344CB8AC3E}">
        <p14:creationId xmlns:p14="http://schemas.microsoft.com/office/powerpoint/2010/main" val="312697223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4" name="İçerik Yer Tutucusu 3"/>
          <p:cNvPicPr>
            <a:picLocks noGrp="1" noChangeAspect="1"/>
          </p:cNvPicPr>
          <p:nvPr>
            <p:ph idx="1"/>
          </p:nvPr>
        </p:nvPicPr>
        <p:blipFill>
          <a:blip r:embed="rId2"/>
          <a:stretch>
            <a:fillRect/>
          </a:stretch>
        </p:blipFill>
        <p:spPr>
          <a:xfrm>
            <a:off x="2727966" y="2796873"/>
            <a:ext cx="8637893" cy="2451703"/>
          </a:xfrm>
          <a:prstGeom prst="rect">
            <a:avLst/>
          </a:prstGeom>
        </p:spPr>
      </p:pic>
    </p:spTree>
    <p:extLst>
      <p:ext uri="{BB962C8B-B14F-4D97-AF65-F5344CB8AC3E}">
        <p14:creationId xmlns:p14="http://schemas.microsoft.com/office/powerpoint/2010/main" val="243854357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normAutofit/>
          </a:bodyPr>
          <a:lstStyle/>
          <a:p>
            <a:pPr marL="0" indent="0" algn="just">
              <a:buNone/>
            </a:pPr>
            <a:r>
              <a:rPr lang="tr-TR" dirty="0"/>
              <a:t>Parçanın bundan sonraki bölümlerinde geriye kalan </a:t>
            </a:r>
            <a:r>
              <a:rPr lang="tr-TR" dirty="0" smtClean="0"/>
              <a:t>diğer soru </a:t>
            </a:r>
            <a:r>
              <a:rPr lang="tr-TR" dirty="0"/>
              <a:t>köklerini hatırlayıp </a:t>
            </a:r>
            <a:r>
              <a:rPr lang="tr-TR" b="1" dirty="0"/>
              <a:t>"popülerlik ve 1850" </a:t>
            </a:r>
            <a:r>
              <a:rPr lang="tr-TR" dirty="0"/>
              <a:t>kelimeleri odaklı bir okuma yapmak gerekir. Bundan </a:t>
            </a:r>
            <a:r>
              <a:rPr lang="tr-TR" dirty="0" smtClean="0"/>
              <a:t>sonra okuduğunuz </a:t>
            </a:r>
            <a:r>
              <a:rPr lang="tr-TR" dirty="0"/>
              <a:t>cümleler içerisinde bu iki ifadeyi çağrıştıran herhangi bir ifade yoksa o cümleyi ayrıntılı </a:t>
            </a:r>
            <a:r>
              <a:rPr lang="tr-TR" dirty="0" smtClean="0"/>
              <a:t>olarak anlamaya </a:t>
            </a:r>
            <a:r>
              <a:rPr lang="tr-TR" dirty="0"/>
              <a:t>çalışıp kendinizi yormayınız; çünkü soruların sizden istediği İfadeler bellidir. </a:t>
            </a:r>
          </a:p>
        </p:txBody>
      </p:sp>
    </p:spTree>
    <p:extLst>
      <p:ext uri="{BB962C8B-B14F-4D97-AF65-F5344CB8AC3E}">
        <p14:creationId xmlns:p14="http://schemas.microsoft.com/office/powerpoint/2010/main" val="336582931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pPr marL="0" indent="0" algn="just">
              <a:buNone/>
            </a:pPr>
            <a:r>
              <a:rPr lang="tr-TR" dirty="0" smtClean="0"/>
              <a:t>Parçaya dönerek tekrar okumaya başladığınızda parçada geçen </a:t>
            </a:r>
            <a:r>
              <a:rPr lang="en-US" b="1" dirty="0" smtClean="0"/>
              <a:t>"about</a:t>
            </a:r>
            <a:r>
              <a:rPr lang="tr-TR" b="1" dirty="0" smtClean="0"/>
              <a:t> 1850..." </a:t>
            </a:r>
            <a:r>
              <a:rPr lang="tr-TR" dirty="0" smtClean="0"/>
              <a:t>diziliminde durup </a:t>
            </a:r>
            <a:r>
              <a:rPr lang="tr-TR" b="1" dirty="0" smtClean="0"/>
              <a:t>"bu cümleden 5. sorunun doğru yanıtına ulaşılabilir" </a:t>
            </a:r>
            <a:r>
              <a:rPr lang="tr-TR" dirty="0" smtClean="0"/>
              <a:t>yorumu ile 5. soru kökü daha ayrıntılı bir şekilde okunur. Sonra, parçadaki </a:t>
            </a:r>
            <a:r>
              <a:rPr lang="tr-TR" b="1" dirty="0" smtClean="0"/>
              <a:t>"1850" </a:t>
            </a:r>
            <a:r>
              <a:rPr lang="tr-TR" dirty="0" smtClean="0"/>
              <a:t>zaman ifadesinin geçtiği cümle daha ayrıntılı bir şekilde anlaşılmaya çalışılır ve bu cümleyle eş anlamlı olan cümle 5. sorunun seçeneklerinde aranır. Aşağıdaki cümlede altı çizili olan yerlere dikkat edelim:</a:t>
            </a:r>
            <a:endParaRPr lang="tr-TR" dirty="0"/>
          </a:p>
        </p:txBody>
      </p:sp>
    </p:spTree>
    <p:extLst>
      <p:ext uri="{BB962C8B-B14F-4D97-AF65-F5344CB8AC3E}">
        <p14:creationId xmlns:p14="http://schemas.microsoft.com/office/powerpoint/2010/main" val="403280559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4" name="İçerik Yer Tutucusu 3"/>
          <p:cNvPicPr>
            <a:picLocks noGrp="1" noChangeAspect="1"/>
          </p:cNvPicPr>
          <p:nvPr>
            <p:ph idx="1"/>
          </p:nvPr>
        </p:nvPicPr>
        <p:blipFill>
          <a:blip r:embed="rId2"/>
          <a:stretch>
            <a:fillRect/>
          </a:stretch>
        </p:blipFill>
        <p:spPr>
          <a:xfrm>
            <a:off x="2778777" y="2790521"/>
            <a:ext cx="8536271" cy="2464407"/>
          </a:xfrm>
          <a:prstGeom prst="rect">
            <a:avLst/>
          </a:prstGeom>
        </p:spPr>
      </p:pic>
    </p:spTree>
    <p:extLst>
      <p:ext uri="{BB962C8B-B14F-4D97-AF65-F5344CB8AC3E}">
        <p14:creationId xmlns:p14="http://schemas.microsoft.com/office/powerpoint/2010/main" val="4525854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normAutofit/>
          </a:bodyPr>
          <a:lstStyle/>
          <a:p>
            <a:pPr marL="0" indent="0" algn="just">
              <a:buNone/>
            </a:pPr>
            <a:r>
              <a:rPr lang="tr-TR" dirty="0"/>
              <a:t>Parçanın bundan sonraki bölümünde 1. soruda verilen bilgiyle paralel olarak </a:t>
            </a:r>
            <a:r>
              <a:rPr lang="tr-TR" b="1" dirty="0"/>
              <a:t>"popülerlik" </a:t>
            </a:r>
            <a:r>
              <a:rPr lang="tr-TR" dirty="0"/>
              <a:t>kelimesi odaklı bir okuma yapmak gerekir. Bundan sonra okuduğunuz cümleler içerisinde bu ifadeyi çağrıştıran herhangi bir İfade yoksa o cümleyi ayrıntılı olarak anlamaya çalışıp kendinizi yormayınız; çünkü sorunun sizden istediği </a:t>
            </a:r>
            <a:r>
              <a:rPr lang="tr-TR" dirty="0" smtClean="0"/>
              <a:t>ifade </a:t>
            </a:r>
            <a:r>
              <a:rPr lang="tr-TR" dirty="0"/>
              <a:t>bellidir. </a:t>
            </a:r>
          </a:p>
        </p:txBody>
      </p:sp>
    </p:spTree>
    <p:extLst>
      <p:ext uri="{BB962C8B-B14F-4D97-AF65-F5344CB8AC3E}">
        <p14:creationId xmlns:p14="http://schemas.microsoft.com/office/powerpoint/2010/main" val="300412501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pPr marL="0" indent="0" algn="just">
              <a:buNone/>
            </a:pPr>
            <a:r>
              <a:rPr lang="tr-TR" dirty="0" smtClean="0"/>
              <a:t>Parçaya dönerek tekrar okumaya başladığınızda parçada geçen </a:t>
            </a:r>
            <a:r>
              <a:rPr lang="en-US" b="1" dirty="0" smtClean="0"/>
              <a:t>"front pages of the newspapers</a:t>
            </a:r>
            <a:r>
              <a:rPr lang="tr-TR" b="1" dirty="0" smtClean="0"/>
              <a:t> ...</a:t>
            </a:r>
            <a:r>
              <a:rPr lang="en-US" b="1" dirty="0" smtClean="0"/>
              <a:t> enthusiasm for the sport" </a:t>
            </a:r>
            <a:r>
              <a:rPr lang="tr-TR" dirty="0" smtClean="0"/>
              <a:t>diziliminde durarak </a:t>
            </a:r>
            <a:r>
              <a:rPr lang="tr-TR" b="1" dirty="0" smtClean="0"/>
              <a:t>"oyunun gazetelerin ilk sayfalarına taşınması, ona olan ilginin artması popülerlikle alakalı olabilir yorumuyla bu cümleden 1. sorunun doğru yanıtı gelebilir" </a:t>
            </a:r>
            <a:r>
              <a:rPr lang="tr-TR" dirty="0" smtClean="0"/>
              <a:t>diye düşünüp 1. soru kökü daha ayrıntılı bir şekilde okunur. Sonrasında, parçadaki </a:t>
            </a:r>
            <a:r>
              <a:rPr lang="en-US" b="1" dirty="0" smtClean="0"/>
              <a:t>"this feat</a:t>
            </a:r>
            <a:r>
              <a:rPr lang="tr-TR" dirty="0" smtClean="0"/>
              <a:t>..." ile başlayan cümle daha ayrıntılı bir şekilde anlaşılmaya çalışılır ve bu cümleyle eş anlamlı olan cümle 1. sorunun seçeneklerinde aranır. </a:t>
            </a:r>
            <a:endParaRPr lang="tr-TR" dirty="0"/>
          </a:p>
        </p:txBody>
      </p:sp>
    </p:spTree>
    <p:extLst>
      <p:ext uri="{BB962C8B-B14F-4D97-AF65-F5344CB8AC3E}">
        <p14:creationId xmlns:p14="http://schemas.microsoft.com/office/powerpoint/2010/main" val="172991982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normAutofit/>
          </a:bodyPr>
          <a:lstStyle/>
          <a:p>
            <a:pPr marL="0" indent="0">
              <a:buNone/>
            </a:pPr>
            <a:r>
              <a:rPr lang="tr-TR" b="1" dirty="0"/>
              <a:t>1 .Soru kökü      </a:t>
            </a:r>
            <a:r>
              <a:rPr lang="tr-TR" dirty="0"/>
              <a:t>:</a:t>
            </a:r>
            <a:r>
              <a:rPr lang="en-US" dirty="0"/>
              <a:t> </a:t>
            </a:r>
            <a:endParaRPr lang="tr-TR" dirty="0" smtClean="0"/>
          </a:p>
          <a:p>
            <a:pPr marL="0" indent="0" algn="just">
              <a:buNone/>
            </a:pPr>
            <a:r>
              <a:rPr lang="en-US" dirty="0" smtClean="0"/>
              <a:t>As </a:t>
            </a:r>
            <a:r>
              <a:rPr lang="en-US" dirty="0"/>
              <a:t>we understand from the passage, golf only </a:t>
            </a:r>
            <a:r>
              <a:rPr lang="en-US" b="1" u="sng" dirty="0"/>
              <a:t>became a popular game</a:t>
            </a:r>
            <a:r>
              <a:rPr lang="en-US" b="1" dirty="0"/>
              <a:t> </a:t>
            </a:r>
            <a:r>
              <a:rPr lang="tr-TR" b="1" dirty="0" smtClean="0"/>
              <a:t>… .</a:t>
            </a:r>
          </a:p>
          <a:p>
            <a:pPr marL="0" indent="0" algn="just">
              <a:buNone/>
            </a:pPr>
            <a:endParaRPr lang="tr-TR" b="1" dirty="0" smtClean="0"/>
          </a:p>
          <a:p>
            <a:pPr marL="0" indent="0" algn="just">
              <a:buNone/>
            </a:pPr>
            <a:r>
              <a:rPr lang="tr-TR" b="1" dirty="0" smtClean="0"/>
              <a:t>Parçadaki </a:t>
            </a:r>
            <a:r>
              <a:rPr lang="tr-TR" b="1" dirty="0"/>
              <a:t>cümle: </a:t>
            </a:r>
            <a:r>
              <a:rPr lang="en-US" dirty="0"/>
              <a:t>Francis </a:t>
            </a:r>
            <a:r>
              <a:rPr lang="en-US" dirty="0" err="1"/>
              <a:t>Quimet</a:t>
            </a:r>
            <a:r>
              <a:rPr lang="en-US" dirty="0"/>
              <a:t> of Boston </a:t>
            </a:r>
            <a:r>
              <a:rPr lang="en-US" b="1" u="sng" dirty="0"/>
              <a:t>defeated two great</a:t>
            </a:r>
            <a:r>
              <a:rPr lang="en-US" b="1" dirty="0"/>
              <a:t> </a:t>
            </a:r>
            <a:r>
              <a:rPr lang="en-US" dirty="0"/>
              <a:t>British professionals, Harry </a:t>
            </a:r>
            <a:r>
              <a:rPr lang="en-US" dirty="0" err="1"/>
              <a:t>Vardon</a:t>
            </a:r>
            <a:r>
              <a:rPr lang="en-US" dirty="0"/>
              <a:t> and Ted Ray, in the United States Open championship at Brookline, Mass., in</a:t>
            </a:r>
            <a:r>
              <a:rPr lang="tr-TR" dirty="0"/>
              <a:t> 1913. </a:t>
            </a:r>
            <a:r>
              <a:rPr lang="en-US" b="1" u="sng" dirty="0"/>
              <a:t>This feat</a:t>
            </a:r>
            <a:r>
              <a:rPr lang="en-US" b="1" dirty="0"/>
              <a:t> </a:t>
            </a:r>
            <a:r>
              <a:rPr lang="en-US" dirty="0"/>
              <a:t>put the game and Francis </a:t>
            </a:r>
            <a:r>
              <a:rPr lang="en-US" dirty="0" err="1"/>
              <a:t>Quimet</a:t>
            </a:r>
            <a:r>
              <a:rPr lang="en-US" dirty="0"/>
              <a:t> </a:t>
            </a:r>
            <a:r>
              <a:rPr lang="en-US" b="1" u="sng" dirty="0"/>
              <a:t>on the front pages of the newspapers</a:t>
            </a:r>
            <a:r>
              <a:rPr lang="en-US" b="1" dirty="0"/>
              <a:t> </a:t>
            </a:r>
            <a:r>
              <a:rPr lang="en-US" dirty="0"/>
              <a:t>and stirred a wave </a:t>
            </a:r>
            <a:r>
              <a:rPr lang="en-US" b="1" u="sng" dirty="0"/>
              <a:t>of enthusiasm for the sport </a:t>
            </a:r>
            <a:endParaRPr lang="tr-TR" b="1" u="sng" dirty="0" smtClean="0"/>
          </a:p>
          <a:p>
            <a:pPr marL="0" indent="0" algn="just">
              <a:buNone/>
            </a:pPr>
            <a:endParaRPr lang="tr-TR" b="1" u="sng" dirty="0" smtClean="0"/>
          </a:p>
          <a:p>
            <a:pPr marL="0" indent="0" algn="just">
              <a:buNone/>
            </a:pPr>
            <a:r>
              <a:rPr lang="tr-TR" b="1" dirty="0" smtClean="0"/>
              <a:t>Doğru </a:t>
            </a:r>
            <a:r>
              <a:rPr lang="tr-TR" b="1" dirty="0"/>
              <a:t>yanıt       </a:t>
            </a:r>
            <a:r>
              <a:rPr lang="tr-TR" dirty="0"/>
              <a:t>:</a:t>
            </a:r>
            <a:r>
              <a:rPr lang="en-US" dirty="0"/>
              <a:t> after an unknown </a:t>
            </a:r>
            <a:r>
              <a:rPr lang="en-US" b="1" u="sng" dirty="0"/>
              <a:t>American beat two famous British golf players</a:t>
            </a:r>
            <a:r>
              <a:rPr lang="en-US" b="1" dirty="0"/>
              <a:t> </a:t>
            </a:r>
            <a:r>
              <a:rPr lang="en-US" dirty="0"/>
              <a:t>in a US tournament</a:t>
            </a:r>
            <a:endParaRPr lang="tr-TR" dirty="0"/>
          </a:p>
          <a:p>
            <a:pPr marL="0" indent="0">
              <a:buNone/>
            </a:pPr>
            <a:endParaRPr lang="tr-TR" dirty="0"/>
          </a:p>
        </p:txBody>
      </p:sp>
    </p:spTree>
    <p:extLst>
      <p:ext uri="{BB962C8B-B14F-4D97-AF65-F5344CB8AC3E}">
        <p14:creationId xmlns:p14="http://schemas.microsoft.com/office/powerpoint/2010/main" val="259367066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normAutofit/>
          </a:bodyPr>
          <a:lstStyle/>
          <a:p>
            <a:pPr marL="0" indent="0">
              <a:buNone/>
            </a:pPr>
            <a:r>
              <a:rPr lang="tr-TR" b="1" u="sng" dirty="0" smtClean="0"/>
              <a:t>Türkçe </a:t>
            </a:r>
            <a:r>
              <a:rPr lang="tr-TR" b="1" u="sng" dirty="0"/>
              <a:t>çevirileri</a:t>
            </a:r>
            <a:r>
              <a:rPr lang="tr-TR" b="1" dirty="0" smtClean="0"/>
              <a:t>:</a:t>
            </a:r>
          </a:p>
          <a:p>
            <a:pPr marL="0" indent="0">
              <a:buNone/>
            </a:pPr>
            <a:endParaRPr lang="tr-TR" dirty="0"/>
          </a:p>
          <a:p>
            <a:pPr marL="0" indent="0" algn="just">
              <a:buNone/>
            </a:pPr>
            <a:r>
              <a:rPr lang="tr-TR" b="1" dirty="0" smtClean="0"/>
              <a:t>1.Soru </a:t>
            </a:r>
            <a:r>
              <a:rPr lang="tr-TR" b="1" dirty="0"/>
              <a:t>kökü	</a:t>
            </a:r>
            <a:r>
              <a:rPr lang="tr-TR" dirty="0"/>
              <a:t>: Golf popüler bir oyun haline geldi—-.</a:t>
            </a:r>
          </a:p>
          <a:p>
            <a:pPr marL="0" indent="0" algn="just">
              <a:buNone/>
            </a:pPr>
            <a:endParaRPr lang="tr-TR" b="1" dirty="0" smtClean="0"/>
          </a:p>
          <a:p>
            <a:pPr marL="0" indent="0" algn="just">
              <a:buNone/>
            </a:pPr>
            <a:r>
              <a:rPr lang="tr-TR" b="1" dirty="0" smtClean="0"/>
              <a:t>Parçadaki </a:t>
            </a:r>
            <a:r>
              <a:rPr lang="tr-TR" b="1" dirty="0"/>
              <a:t>cümle </a:t>
            </a:r>
            <a:r>
              <a:rPr lang="tr-TR" dirty="0"/>
              <a:t>: </a:t>
            </a:r>
            <a:r>
              <a:rPr lang="tr-TR" dirty="0" err="1"/>
              <a:t>Boston'lı</a:t>
            </a:r>
            <a:r>
              <a:rPr lang="tr-TR" dirty="0"/>
              <a:t> Francis </a:t>
            </a:r>
            <a:r>
              <a:rPr lang="tr-TR" dirty="0" err="1"/>
              <a:t>Ouimet</a:t>
            </a:r>
            <a:r>
              <a:rPr lang="tr-TR" dirty="0"/>
              <a:t>, iki İngiliz profesyoneli, Harry </a:t>
            </a:r>
            <a:r>
              <a:rPr lang="tr-TR" dirty="0" err="1"/>
              <a:t>Vardon</a:t>
            </a:r>
            <a:r>
              <a:rPr lang="tr-TR" dirty="0"/>
              <a:t> ve </a:t>
            </a:r>
            <a:r>
              <a:rPr lang="tr-TR" dirty="0" err="1"/>
              <a:t>Ted</a:t>
            </a:r>
            <a:r>
              <a:rPr lang="tr-TR" dirty="0"/>
              <a:t> Ray, Amerika Açık tenis turnuvasında 1913'de yendi. Bu zafer Francis </a:t>
            </a:r>
            <a:r>
              <a:rPr lang="tr-TR" dirty="0" err="1"/>
              <a:t>ûuimet'i</a:t>
            </a:r>
            <a:r>
              <a:rPr lang="tr-TR" dirty="0"/>
              <a:t> ve oyunu gazetelerin ön sayfalarına taşıdı ve spora olan hevesi artırdı.</a:t>
            </a:r>
          </a:p>
          <a:p>
            <a:pPr marL="0" indent="0" algn="just">
              <a:buNone/>
            </a:pPr>
            <a:endParaRPr lang="tr-TR" b="1" dirty="0" smtClean="0"/>
          </a:p>
          <a:p>
            <a:pPr marL="0" indent="0" algn="just">
              <a:buNone/>
            </a:pPr>
            <a:r>
              <a:rPr lang="tr-TR" b="1" dirty="0" smtClean="0"/>
              <a:t>Doğru </a:t>
            </a:r>
            <a:r>
              <a:rPr lang="tr-TR" b="1" dirty="0"/>
              <a:t>yanıt	</a:t>
            </a:r>
            <a:r>
              <a:rPr lang="tr-TR" dirty="0"/>
              <a:t>: </a:t>
            </a:r>
            <a:r>
              <a:rPr lang="tr-TR" b="1" dirty="0"/>
              <a:t>Tanınmayan bir Amerikalı Amerika'daki bir turnuvada iki İngiliz'i yendikten sonra</a:t>
            </a:r>
          </a:p>
          <a:p>
            <a:pPr marL="0" indent="0">
              <a:buNone/>
            </a:pPr>
            <a:endParaRPr lang="tr-TR" dirty="0"/>
          </a:p>
        </p:txBody>
      </p:sp>
    </p:spTree>
    <p:extLst>
      <p:ext uri="{BB962C8B-B14F-4D97-AF65-F5344CB8AC3E}">
        <p14:creationId xmlns:p14="http://schemas.microsoft.com/office/powerpoint/2010/main" val="152036948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Bu yöntemi uygulamadaki amacımız,</a:t>
            </a:r>
            <a:endParaRPr lang="tr-TR" dirty="0"/>
          </a:p>
        </p:txBody>
      </p:sp>
      <p:sp>
        <p:nvSpPr>
          <p:cNvPr id="3" name="İçerik Yer Tutucusu 2"/>
          <p:cNvSpPr>
            <a:spLocks noGrp="1"/>
          </p:cNvSpPr>
          <p:nvPr>
            <p:ph idx="1"/>
          </p:nvPr>
        </p:nvSpPr>
        <p:spPr/>
        <p:txBody>
          <a:bodyPr>
            <a:normAutofit/>
          </a:bodyPr>
          <a:lstStyle/>
          <a:p>
            <a:pPr marL="0" indent="0">
              <a:buNone/>
            </a:pPr>
            <a:r>
              <a:rPr lang="tr-TR" dirty="0" smtClean="0"/>
              <a:t>parçayı </a:t>
            </a:r>
            <a:r>
              <a:rPr lang="tr-TR" dirty="0"/>
              <a:t>okurken iki ya da üç sorunun doğru cevabını yakalayabilmektir. </a:t>
            </a:r>
            <a:endParaRPr lang="tr-TR" dirty="0" smtClean="0"/>
          </a:p>
          <a:p>
            <a:pPr marL="0" indent="0">
              <a:buNone/>
            </a:pPr>
            <a:endParaRPr lang="tr-TR" dirty="0"/>
          </a:p>
          <a:p>
            <a:pPr marL="0" indent="0" algn="just">
              <a:buNone/>
            </a:pPr>
            <a:r>
              <a:rPr lang="tr-TR" dirty="0" smtClean="0"/>
              <a:t>Parça </a:t>
            </a:r>
            <a:r>
              <a:rPr lang="tr-TR" dirty="0"/>
              <a:t>bittiğinde okumanız esnasında en azından bir kaç soru yapabildiyseniz vakit kazandınız demektir. </a:t>
            </a:r>
            <a:endParaRPr lang="tr-TR" dirty="0" smtClean="0"/>
          </a:p>
          <a:p>
            <a:pPr marL="0" indent="0" algn="just">
              <a:buNone/>
            </a:pPr>
            <a:r>
              <a:rPr lang="tr-TR" dirty="0" smtClean="0"/>
              <a:t>Eğer </a:t>
            </a:r>
            <a:r>
              <a:rPr lang="tr-TR" dirty="0"/>
              <a:t>parçayı soru köklerine bakmadan sanki genel bilgi edinme amaçlı gibi okursanız parçayı bir kez boşuna okumuş olursunuz. </a:t>
            </a:r>
          </a:p>
        </p:txBody>
      </p:sp>
    </p:spTree>
    <p:extLst>
      <p:ext uri="{BB962C8B-B14F-4D97-AF65-F5344CB8AC3E}">
        <p14:creationId xmlns:p14="http://schemas.microsoft.com/office/powerpoint/2010/main" val="40537841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tr-TR" dirty="0" smtClean="0"/>
              <a:t>Dikkat</a:t>
            </a:r>
            <a:endParaRPr lang="tr-TR" dirty="0"/>
          </a:p>
        </p:txBody>
      </p:sp>
      <p:sp>
        <p:nvSpPr>
          <p:cNvPr id="3" name="İçerik Yer Tutucusu 2"/>
          <p:cNvSpPr>
            <a:spLocks noGrp="1"/>
          </p:cNvSpPr>
          <p:nvPr>
            <p:ph idx="1"/>
          </p:nvPr>
        </p:nvSpPr>
        <p:spPr/>
        <p:txBody>
          <a:bodyPr/>
          <a:lstStyle/>
          <a:p>
            <a:pPr marL="0" indent="0" algn="just">
              <a:buNone/>
            </a:pPr>
            <a:r>
              <a:rPr lang="tr-TR" dirty="0"/>
              <a:t>Okuma parçalarında sorular genellikle, özel isimlerin olduğu cümlelerden, </a:t>
            </a:r>
            <a:r>
              <a:rPr lang="tr-TR" dirty="0" err="1"/>
              <a:t>adjective</a:t>
            </a:r>
            <a:r>
              <a:rPr lang="tr-TR" dirty="0"/>
              <a:t> </a:t>
            </a:r>
            <a:r>
              <a:rPr lang="tr-TR" dirty="0" err="1"/>
              <a:t>clause</a:t>
            </a:r>
            <a:r>
              <a:rPr lang="tr-TR" dirty="0"/>
              <a:t> ile oluşmuş cümlelerden, noktalama işaretlerinin devamlarındaki kısımlardan, cümle zarflarının öncesi ve devamındaki anlatımlardan gelebileceği için eğer tarama yapma opsiyonunu tercih ederseniz, belirttiğimiz bu noktalara mutlaka dikkat ediniz. Eğer sadece ilk cümleyi okuyarak genel bir tahminde bulunma opsiyonunu seçerseniz de, parçayı okuma esnasında yukarıda bahsettiğimiz bu yapıların olduğu cümlelerden mutlaka şüpheleniniz.</a:t>
            </a:r>
          </a:p>
          <a:p>
            <a:pPr marL="0" indent="0">
              <a:buNone/>
            </a:pPr>
            <a:endParaRPr lang="tr-TR" dirty="0"/>
          </a:p>
        </p:txBody>
      </p:sp>
    </p:spTree>
    <p:extLst>
      <p:ext uri="{BB962C8B-B14F-4D97-AF65-F5344CB8AC3E}">
        <p14:creationId xmlns:p14="http://schemas.microsoft.com/office/powerpoint/2010/main" val="24473543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normAutofit lnSpcReduction="10000"/>
          </a:bodyPr>
          <a:lstStyle/>
          <a:p>
            <a:pPr marL="0" indent="0" algn="just">
              <a:buNone/>
            </a:pPr>
            <a:endParaRPr lang="tr-TR" sz="3000" dirty="0" smtClean="0"/>
          </a:p>
          <a:p>
            <a:pPr marL="0" indent="0" algn="just">
              <a:buNone/>
            </a:pPr>
            <a:r>
              <a:rPr lang="tr-TR" sz="3000" dirty="0" smtClean="0"/>
              <a:t>Daha sonra zaten soru köklerine bakarak her soru için parçaya döneceğinize </a:t>
            </a:r>
            <a:r>
              <a:rPr lang="tr-TR" sz="3000" b="1" dirty="0" smtClean="0"/>
              <a:t>önce soru köklerini okuyup parçanın sizden neler istediğini bilerek parçayı okumaya başlarsanız okuma esnasında bire bir cümleleri birleştirerek kafanız çok karışmadan doğru yanıtlara ulaşabilirsiniz.</a:t>
            </a:r>
            <a:r>
              <a:rPr lang="tr-TR" sz="3000" dirty="0" smtClean="0"/>
              <a:t> </a:t>
            </a:r>
            <a:endParaRPr lang="tr-TR" sz="3000" dirty="0"/>
          </a:p>
        </p:txBody>
      </p:sp>
    </p:spTree>
    <p:extLst>
      <p:ext uri="{BB962C8B-B14F-4D97-AF65-F5344CB8AC3E}">
        <p14:creationId xmlns:p14="http://schemas.microsoft.com/office/powerpoint/2010/main" val="141990742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pPr marL="0" indent="0" algn="just">
              <a:buNone/>
            </a:pPr>
            <a:r>
              <a:rPr lang="tr-TR" dirty="0" smtClean="0"/>
              <a:t>Çünkü soruları çözerken tüm parçadaki cümleler bazında değil, soru kökündeki ifadeye göre bir yön çizip belli cümleler bazında değerlendirme yaptığınızda aslında tüm parçadan anladığınızı değil tek bir cümleden ya da iki cümleden ne anladığınızı seçeneklerle eşleştirmeye çalışırsanız daha hızlı ve doğru şekilde doğru yanıta ulaşabilirsiniz.</a:t>
            </a:r>
          </a:p>
          <a:p>
            <a:pPr marL="0" indent="0">
              <a:buNone/>
            </a:pPr>
            <a:endParaRPr lang="tr-TR" dirty="0"/>
          </a:p>
        </p:txBody>
      </p:sp>
    </p:spTree>
    <p:extLst>
      <p:ext uri="{BB962C8B-B14F-4D97-AF65-F5344CB8AC3E}">
        <p14:creationId xmlns:p14="http://schemas.microsoft.com/office/powerpoint/2010/main" val="4956699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pPr marL="0" lvl="0" indent="0" algn="just">
              <a:buNone/>
            </a:pPr>
            <a:r>
              <a:rPr lang="tr-TR" dirty="0"/>
              <a:t>Spesifik soru kökü olarak tanımladığımız dört soruyu parçayı bir kez okuyup bitirdiğimizde çözmüş olduk. </a:t>
            </a:r>
            <a:endParaRPr lang="tr-TR" dirty="0" smtClean="0"/>
          </a:p>
          <a:p>
            <a:pPr marL="0" lvl="0" indent="0" algn="just">
              <a:buNone/>
            </a:pPr>
            <a:r>
              <a:rPr lang="tr-TR" dirty="0" smtClean="0"/>
              <a:t>Geriye </a:t>
            </a:r>
            <a:r>
              <a:rPr lang="tr-TR" dirty="0"/>
              <a:t>kalan tek soruyu ise genel soru kökü olarak nitelendirmiştik ve bu soruyu en sona bırakmıştık. </a:t>
            </a:r>
            <a:endParaRPr lang="tr-TR" dirty="0" smtClean="0"/>
          </a:p>
          <a:p>
            <a:pPr marL="0" lvl="0" indent="0" algn="just">
              <a:buNone/>
            </a:pPr>
            <a:r>
              <a:rPr lang="tr-TR" dirty="0" smtClean="0"/>
              <a:t>Bu </a:t>
            </a:r>
            <a:r>
              <a:rPr lang="tr-TR" dirty="0"/>
              <a:t>tür soruları doğru yanıtlamak için zaten bir kez parçayı okumak gerekeceğinden bu sorulara en son bakmak faydalı olacaktır. </a:t>
            </a:r>
            <a:endParaRPr lang="tr-TR" dirty="0" smtClean="0"/>
          </a:p>
          <a:p>
            <a:pPr marL="0" lvl="0" indent="0" algn="just">
              <a:buNone/>
            </a:pPr>
            <a:r>
              <a:rPr lang="tr-TR" dirty="0" smtClean="0"/>
              <a:t>Diğer </a:t>
            </a:r>
            <a:r>
              <a:rPr lang="tr-TR" dirty="0"/>
              <a:t>soruları yaparken kullandığımız bilgileri de kullanarak 3. sorunun seçeneklerini incelediğinizde yanlış olduğundan yüzde yüz emin olduğunuz seçenekleri eleyebilirsiniz. Soruyu tekrar hatırlayalım</a:t>
            </a:r>
            <a:r>
              <a:rPr lang="tr-TR" dirty="0" smtClean="0"/>
              <a:t>:</a:t>
            </a:r>
            <a:endParaRPr lang="tr-TR" dirty="0"/>
          </a:p>
        </p:txBody>
      </p:sp>
    </p:spTree>
    <p:extLst>
      <p:ext uri="{BB962C8B-B14F-4D97-AF65-F5344CB8AC3E}">
        <p14:creationId xmlns:p14="http://schemas.microsoft.com/office/powerpoint/2010/main" val="109352060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pPr marL="0" indent="0" algn="just">
              <a:buNone/>
            </a:pPr>
            <a:r>
              <a:rPr lang="tr-TR" b="1" dirty="0" smtClean="0"/>
              <a:t>3.</a:t>
            </a:r>
            <a:r>
              <a:rPr lang="en-US" b="1" dirty="0" smtClean="0"/>
              <a:t> It is pointed out in the passage that </a:t>
            </a:r>
            <a:r>
              <a:rPr lang="en-US" b="1" u="sng" dirty="0" smtClean="0"/>
              <a:t>golf</a:t>
            </a:r>
            <a:r>
              <a:rPr lang="en-US" b="1" dirty="0" smtClean="0"/>
              <a:t> </a:t>
            </a:r>
            <a:r>
              <a:rPr lang="tr-TR" b="1" dirty="0" smtClean="0"/>
              <a:t>—.</a:t>
            </a:r>
            <a:endParaRPr lang="tr-TR" dirty="0" smtClean="0"/>
          </a:p>
          <a:p>
            <a:pPr marL="0" lvl="0" indent="0" algn="just">
              <a:buNone/>
            </a:pPr>
            <a:endParaRPr lang="tr-TR" dirty="0" smtClean="0"/>
          </a:p>
          <a:p>
            <a:pPr marL="0" lvl="0" indent="0" algn="just">
              <a:buNone/>
            </a:pPr>
            <a:r>
              <a:rPr lang="tr-TR" dirty="0" smtClean="0"/>
              <a:t>A) </a:t>
            </a:r>
            <a:r>
              <a:rPr lang="en-US" dirty="0" smtClean="0"/>
              <a:t>was to some extent practiced in colonial America</a:t>
            </a:r>
            <a:endParaRPr lang="tr-TR" dirty="0" smtClean="0"/>
          </a:p>
          <a:p>
            <a:pPr marL="0" lvl="0" indent="0" algn="just">
              <a:buNone/>
            </a:pPr>
            <a:r>
              <a:rPr lang="tr-TR" dirty="0" smtClean="0"/>
              <a:t>B) </a:t>
            </a:r>
            <a:r>
              <a:rPr lang="en-US" dirty="0" smtClean="0"/>
              <a:t>has been overshadowed by football in recent times</a:t>
            </a:r>
            <a:endParaRPr lang="tr-TR" dirty="0" smtClean="0"/>
          </a:p>
          <a:p>
            <a:pPr marL="0" lvl="0" indent="0" algn="just">
              <a:buNone/>
            </a:pPr>
            <a:r>
              <a:rPr lang="tr-TR" dirty="0" smtClean="0"/>
              <a:t>C) </a:t>
            </a:r>
            <a:r>
              <a:rPr lang="en-US" dirty="0" smtClean="0"/>
              <a:t>requires a great deal of expensive equipment</a:t>
            </a:r>
            <a:endParaRPr lang="tr-TR" dirty="0" smtClean="0"/>
          </a:p>
          <a:p>
            <a:pPr marL="0" lvl="0" indent="0" algn="just">
              <a:buNone/>
            </a:pPr>
            <a:r>
              <a:rPr lang="tr-TR" dirty="0" smtClean="0"/>
              <a:t>D) </a:t>
            </a:r>
            <a:r>
              <a:rPr lang="en-US" dirty="0" smtClean="0"/>
              <a:t>receives less newspaper coverage than football</a:t>
            </a:r>
            <a:endParaRPr lang="tr-TR" dirty="0" smtClean="0"/>
          </a:p>
          <a:p>
            <a:pPr marL="0" lvl="0" indent="0" algn="just">
              <a:buNone/>
            </a:pPr>
            <a:r>
              <a:rPr lang="tr-TR" dirty="0" smtClean="0"/>
              <a:t>E) </a:t>
            </a:r>
            <a:r>
              <a:rPr lang="en-US" dirty="0" smtClean="0"/>
              <a:t>didn't arouse as much enthusiasm as archery did in medieval Scotland</a:t>
            </a:r>
            <a:endParaRPr lang="tr-TR" dirty="0" smtClean="0"/>
          </a:p>
        </p:txBody>
      </p:sp>
    </p:spTree>
    <p:extLst>
      <p:ext uri="{BB962C8B-B14F-4D97-AF65-F5344CB8AC3E}">
        <p14:creationId xmlns:p14="http://schemas.microsoft.com/office/powerpoint/2010/main" val="229137924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normAutofit fontScale="92500" lnSpcReduction="10000"/>
          </a:bodyPr>
          <a:lstStyle/>
          <a:p>
            <a:pPr marL="0" lvl="0" indent="0">
              <a:buNone/>
            </a:pPr>
            <a:endParaRPr lang="tr-TR" sz="2000" dirty="0" smtClean="0"/>
          </a:p>
          <a:p>
            <a:pPr marL="0" lvl="0" indent="0">
              <a:buNone/>
            </a:pPr>
            <a:endParaRPr lang="tr-TR" sz="2000" dirty="0"/>
          </a:p>
          <a:p>
            <a:pPr marL="0" lvl="0" indent="0">
              <a:buNone/>
            </a:pPr>
            <a:r>
              <a:rPr lang="tr-TR" sz="2000" dirty="0" smtClean="0"/>
              <a:t>A) golf </a:t>
            </a:r>
            <a:r>
              <a:rPr lang="tr-TR" sz="2000" dirty="0"/>
              <a:t>koloni zamanlarında da Amerika'da az da olsa oynandı </a:t>
            </a:r>
            <a:r>
              <a:rPr lang="tr-TR" sz="2000" b="1" dirty="0"/>
              <a:t>True.</a:t>
            </a:r>
            <a:endParaRPr lang="tr-TR" sz="2000" dirty="0"/>
          </a:p>
          <a:p>
            <a:pPr marL="0" lvl="0" indent="0">
              <a:buNone/>
            </a:pPr>
            <a:r>
              <a:rPr lang="tr-TR" sz="2000" dirty="0" smtClean="0"/>
              <a:t>B) golf </a:t>
            </a:r>
            <a:r>
              <a:rPr lang="tr-TR" sz="2000" dirty="0"/>
              <a:t>son zamanlarda futbolun gölgesinde kaldı </a:t>
            </a:r>
            <a:r>
              <a:rPr lang="tr-TR" sz="2000" b="1" dirty="0" err="1"/>
              <a:t>False</a:t>
            </a:r>
            <a:r>
              <a:rPr lang="tr-TR" sz="2000" b="1" dirty="0"/>
              <a:t> (aksine son zamanlarda golf gazetelerdeydi)</a:t>
            </a:r>
            <a:endParaRPr lang="tr-TR" sz="2000" dirty="0"/>
          </a:p>
          <a:p>
            <a:pPr marL="0" lvl="0" indent="0">
              <a:buNone/>
            </a:pPr>
            <a:r>
              <a:rPr lang="tr-TR" sz="2000" dirty="0" smtClean="0"/>
              <a:t>C) golf </a:t>
            </a:r>
            <a:r>
              <a:rPr lang="tr-TR" sz="2000" dirty="0"/>
              <a:t>pahalı malzeme gerektirir </a:t>
            </a:r>
            <a:r>
              <a:rPr lang="tr-TR" sz="2000" b="1" dirty="0" err="1"/>
              <a:t>False</a:t>
            </a:r>
            <a:r>
              <a:rPr lang="tr-TR" sz="2000" b="1" dirty="0"/>
              <a:t> (parçada malzemelerin fiyatı ile ilgili bilgi yok)</a:t>
            </a:r>
            <a:endParaRPr lang="tr-TR" sz="2000" dirty="0"/>
          </a:p>
          <a:p>
            <a:pPr marL="0" lvl="0" indent="0">
              <a:buNone/>
            </a:pPr>
            <a:r>
              <a:rPr lang="tr-TR" sz="2000" dirty="0" smtClean="0"/>
              <a:t>D) golf </a:t>
            </a:r>
            <a:r>
              <a:rPr lang="tr-TR" sz="2000" dirty="0"/>
              <a:t>gazetede futboldan daha az yer alıyor </a:t>
            </a:r>
            <a:r>
              <a:rPr lang="tr-TR" sz="2000" b="1" dirty="0" err="1"/>
              <a:t>False</a:t>
            </a:r>
            <a:r>
              <a:rPr lang="tr-TR" sz="2000" b="1" dirty="0"/>
              <a:t> (aksine son zamanlarda golf gazetelerdeydi)</a:t>
            </a:r>
            <a:endParaRPr lang="tr-TR" sz="2000" dirty="0"/>
          </a:p>
          <a:p>
            <a:pPr marL="0" indent="0">
              <a:buNone/>
            </a:pPr>
            <a:r>
              <a:rPr lang="tr-TR" sz="2000" dirty="0" smtClean="0"/>
              <a:t>E) golf </a:t>
            </a:r>
            <a:r>
              <a:rPr lang="tr-TR" sz="2000" dirty="0"/>
              <a:t>İskoçya'da okçuluk kadar ilgi uyandırmadı </a:t>
            </a:r>
            <a:r>
              <a:rPr lang="tr-TR" sz="2000" b="1" dirty="0" err="1"/>
              <a:t>False</a:t>
            </a:r>
            <a:r>
              <a:rPr lang="tr-TR" sz="2000" b="1" dirty="0"/>
              <a:t> (aksine ilgi uyandırmıştı ve yasaklanmıştı</a:t>
            </a:r>
            <a:endParaRPr lang="tr-TR" sz="2000" dirty="0"/>
          </a:p>
        </p:txBody>
      </p:sp>
    </p:spTree>
    <p:extLst>
      <p:ext uri="{BB962C8B-B14F-4D97-AF65-F5344CB8AC3E}">
        <p14:creationId xmlns:p14="http://schemas.microsoft.com/office/powerpoint/2010/main" val="299673395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normAutofit/>
          </a:bodyPr>
          <a:lstStyle/>
          <a:p>
            <a:pPr marL="0" indent="0" algn="just">
              <a:buNone/>
            </a:pPr>
            <a:r>
              <a:rPr lang="tr-TR" dirty="0"/>
              <a:t>Seçenekler analiz edildiğinde spesifik soruları yaparken kullandığımız bilgiler ile A seçeneği dışındaki seçeneklerin yanlış olduğuna dair bir çıkarım yapabiliriz. Ancak A seçeneğini de </a:t>
            </a:r>
            <a:r>
              <a:rPr lang="tr-TR" dirty="0" smtClean="0"/>
              <a:t>işaretlemeden </a:t>
            </a:r>
            <a:r>
              <a:rPr lang="tr-TR" dirty="0"/>
              <a:t>önce bu cümlenin eş anlamlısını ya da bu cümleye ulaşmamızı sağlayan cümleyi parçada hızlı bir tarama ile aramalısınız. </a:t>
            </a:r>
            <a:endParaRPr lang="tr-TR" dirty="0" smtClean="0"/>
          </a:p>
          <a:p>
            <a:pPr marL="0" indent="0" algn="just">
              <a:buNone/>
            </a:pPr>
            <a:r>
              <a:rPr lang="tr-TR" dirty="0" smtClean="0"/>
              <a:t>Bu anlamda parçaya dönüp A seçeneğine dair çıkarım yapmamızı sağlayacak cümle arandığında </a:t>
            </a:r>
            <a:r>
              <a:rPr lang="tr-TR" b="1" dirty="0" smtClean="0"/>
              <a:t>"</a:t>
            </a:r>
            <a:r>
              <a:rPr lang="tr-TR" b="1" dirty="0" err="1" smtClean="0"/>
              <a:t>There</a:t>
            </a:r>
            <a:r>
              <a:rPr lang="tr-TR" b="1" dirty="0" smtClean="0"/>
              <a:t> </a:t>
            </a:r>
            <a:r>
              <a:rPr lang="tr-TR" b="1" dirty="0" err="1" smtClean="0"/>
              <a:t>are</a:t>
            </a:r>
            <a:r>
              <a:rPr lang="tr-TR" b="1" dirty="0" smtClean="0"/>
              <a:t> </a:t>
            </a:r>
            <a:r>
              <a:rPr lang="tr-TR" b="1" dirty="0" err="1" smtClean="0"/>
              <a:t>records</a:t>
            </a:r>
            <a:r>
              <a:rPr lang="tr-TR" b="1" dirty="0" smtClean="0"/>
              <a:t> of "</a:t>
            </a:r>
            <a:r>
              <a:rPr lang="tr-TR" b="1" u="sng" dirty="0" smtClean="0"/>
              <a:t>golf </a:t>
            </a:r>
            <a:r>
              <a:rPr lang="tr-TR" b="1" u="sng" dirty="0" err="1" smtClean="0"/>
              <a:t>clubs</a:t>
            </a:r>
            <a:r>
              <a:rPr lang="tr-TR" b="1" dirty="0" smtClean="0"/>
              <a:t>" in </a:t>
            </a:r>
            <a:r>
              <a:rPr lang="tr-TR" b="1" dirty="0" err="1" smtClean="0"/>
              <a:t>the</a:t>
            </a:r>
            <a:r>
              <a:rPr lang="tr-TR" b="1" dirty="0" smtClean="0"/>
              <a:t> United </a:t>
            </a:r>
            <a:r>
              <a:rPr lang="tr-TR" b="1" dirty="0" err="1" smtClean="0"/>
              <a:t>States</a:t>
            </a:r>
            <a:r>
              <a:rPr lang="tr-TR" b="1" dirty="0" smtClean="0"/>
              <a:t> </a:t>
            </a:r>
            <a:r>
              <a:rPr lang="tr-TR" b="1" u="sng" dirty="0" smtClean="0"/>
              <a:t>as far </a:t>
            </a:r>
            <a:r>
              <a:rPr lang="tr-TR" b="1" u="sng" dirty="0" err="1" smtClean="0"/>
              <a:t>back</a:t>
            </a:r>
            <a:r>
              <a:rPr lang="tr-TR" b="1" u="sng" dirty="0" smtClean="0"/>
              <a:t> as </a:t>
            </a:r>
            <a:r>
              <a:rPr lang="tr-TR" b="1" u="sng" dirty="0" err="1" smtClean="0"/>
              <a:t>colonial</a:t>
            </a:r>
            <a:r>
              <a:rPr lang="tr-TR" b="1" u="sng" dirty="0" smtClean="0"/>
              <a:t> </a:t>
            </a:r>
            <a:r>
              <a:rPr lang="tr-TR" b="1" u="sng" dirty="0" err="1" smtClean="0"/>
              <a:t>days</a:t>
            </a:r>
            <a:r>
              <a:rPr lang="tr-TR" b="1" dirty="0" smtClean="0"/>
              <a:t>." </a:t>
            </a:r>
            <a:r>
              <a:rPr lang="tr-TR" dirty="0" smtClean="0"/>
              <a:t>cümlesi sayesinde A seçeneği doğrulanabilir. Bu şekilde parçayı okurken dört soruyu ve parça sonrasında da genel bilgilerimiz ile son kalan soruyu cevaplamış olduk.</a:t>
            </a:r>
            <a:endParaRPr lang="tr-TR" dirty="0"/>
          </a:p>
        </p:txBody>
      </p:sp>
    </p:spTree>
    <p:extLst>
      <p:ext uri="{BB962C8B-B14F-4D97-AF65-F5344CB8AC3E}">
        <p14:creationId xmlns:p14="http://schemas.microsoft.com/office/powerpoint/2010/main" val="49076773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en-US" sz="4000" b="1" dirty="0" smtClean="0"/>
              <a:t>Para</a:t>
            </a:r>
            <a:r>
              <a:rPr lang="tr-TR" sz="4000" b="1" dirty="0" smtClean="0"/>
              <a:t>g</a:t>
            </a:r>
            <a:r>
              <a:rPr lang="en-US" sz="4000" b="1" dirty="0" err="1" smtClean="0"/>
              <a:t>rafla</a:t>
            </a:r>
            <a:r>
              <a:rPr lang="tr-TR" sz="4000" b="1" dirty="0" err="1" smtClean="0"/>
              <a:t>rı</a:t>
            </a:r>
            <a:r>
              <a:rPr lang="en-US" sz="4000" b="1" dirty="0" smtClean="0"/>
              <a:t>n </a:t>
            </a:r>
            <a:r>
              <a:rPr lang="en-US" sz="4000" b="1" dirty="0" err="1" smtClean="0"/>
              <a:t>han</a:t>
            </a:r>
            <a:r>
              <a:rPr lang="tr-TR" sz="4000" b="1" dirty="0" smtClean="0"/>
              <a:t>g</a:t>
            </a:r>
            <a:r>
              <a:rPr lang="en-US" sz="4000" b="1" dirty="0" err="1" smtClean="0"/>
              <a:t>i</a:t>
            </a:r>
            <a:r>
              <a:rPr lang="tr-TR" sz="4000" b="1" dirty="0" smtClean="0"/>
              <a:t> </a:t>
            </a:r>
            <a:r>
              <a:rPr lang="tr-TR" sz="4000" b="1" dirty="0"/>
              <a:t>bölümlerine dikkat etmeliyim</a:t>
            </a:r>
            <a:r>
              <a:rPr lang="tr-TR" sz="4000" b="1" dirty="0" smtClean="0"/>
              <a:t>?</a:t>
            </a:r>
            <a:endParaRPr lang="tr-TR" sz="4000" dirty="0"/>
          </a:p>
        </p:txBody>
      </p:sp>
      <p:sp>
        <p:nvSpPr>
          <p:cNvPr id="3" name="İçerik Yer Tutucusu 2"/>
          <p:cNvSpPr>
            <a:spLocks noGrp="1"/>
          </p:cNvSpPr>
          <p:nvPr>
            <p:ph idx="1"/>
          </p:nvPr>
        </p:nvSpPr>
        <p:spPr/>
        <p:txBody>
          <a:bodyPr/>
          <a:lstStyle/>
          <a:p>
            <a:pPr marL="0" indent="0" algn="just">
              <a:buNone/>
            </a:pPr>
            <a:endParaRPr lang="tr-TR" b="1" dirty="0" smtClean="0"/>
          </a:p>
          <a:p>
            <a:pPr marL="0" indent="0" algn="just">
              <a:buNone/>
            </a:pPr>
            <a:endParaRPr lang="tr-TR" b="1" dirty="0"/>
          </a:p>
          <a:p>
            <a:pPr marL="0" indent="0" algn="just">
              <a:buNone/>
            </a:pPr>
            <a:r>
              <a:rPr lang="tr-TR" b="1" dirty="0" smtClean="0"/>
              <a:t>1- </a:t>
            </a:r>
            <a:r>
              <a:rPr lang="tr-TR" b="1" dirty="0"/>
              <a:t>Parça içerisinde geçen </a:t>
            </a:r>
            <a:r>
              <a:rPr lang="en-US" b="1" i="1" dirty="0"/>
              <a:t>(however, but,</a:t>
            </a:r>
            <a:r>
              <a:rPr lang="tr-TR" b="1" i="1" dirty="0"/>
              <a:t> yet,</a:t>
            </a:r>
            <a:r>
              <a:rPr lang="en-US" b="1" i="1" dirty="0"/>
              <a:t> although, therefore, whereas, etc.) </a:t>
            </a:r>
            <a:r>
              <a:rPr lang="tr-TR" b="1" dirty="0"/>
              <a:t>gibi cümleleri anlam bakımından birbirine bağlayan yerlere özellikle dikkat etmeniz gerekmektedir.</a:t>
            </a:r>
            <a:endParaRPr lang="tr-TR" dirty="0"/>
          </a:p>
          <a:p>
            <a:pPr marL="0" indent="0">
              <a:buNone/>
            </a:pPr>
            <a:endParaRPr lang="tr-TR" dirty="0"/>
          </a:p>
        </p:txBody>
      </p:sp>
    </p:spTree>
    <p:extLst>
      <p:ext uri="{BB962C8B-B14F-4D97-AF65-F5344CB8AC3E}">
        <p14:creationId xmlns:p14="http://schemas.microsoft.com/office/powerpoint/2010/main" val="380578593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tr-TR" b="1" dirty="0" smtClean="0"/>
              <a:t>Örnek</a:t>
            </a:r>
            <a:endParaRPr lang="tr-TR" dirty="0"/>
          </a:p>
        </p:txBody>
      </p:sp>
      <p:sp>
        <p:nvSpPr>
          <p:cNvPr id="3" name="İçerik Yer Tutucusu 2"/>
          <p:cNvSpPr>
            <a:spLocks noGrp="1"/>
          </p:cNvSpPr>
          <p:nvPr>
            <p:ph idx="1"/>
          </p:nvPr>
        </p:nvSpPr>
        <p:spPr/>
        <p:txBody>
          <a:bodyPr/>
          <a:lstStyle/>
          <a:p>
            <a:pPr marL="0" indent="0" algn="just">
              <a:buNone/>
            </a:pPr>
            <a:endParaRPr lang="tr-TR" i="1" dirty="0" smtClean="0"/>
          </a:p>
          <a:p>
            <a:pPr marL="0" indent="0" algn="just">
              <a:buNone/>
            </a:pPr>
            <a:endParaRPr lang="tr-TR" i="1" dirty="0"/>
          </a:p>
          <a:p>
            <a:pPr marL="0" indent="0" algn="just">
              <a:buNone/>
            </a:pPr>
            <a:r>
              <a:rPr lang="en-US" i="1" dirty="0" smtClean="0"/>
              <a:t>...</a:t>
            </a:r>
            <a:r>
              <a:rPr lang="en-US" i="1" dirty="0"/>
              <a:t>The USA government put a new regulation into action last month. </a:t>
            </a:r>
            <a:r>
              <a:rPr lang="en-US" b="1" i="1" u="sng" dirty="0"/>
              <a:t>However</a:t>
            </a:r>
            <a:r>
              <a:rPr lang="en-US" b="1" i="1" dirty="0"/>
              <a:t>, </a:t>
            </a:r>
            <a:r>
              <a:rPr lang="en-US" i="1" dirty="0"/>
              <a:t>for the first month, people did not pay much attention to this new limitation and went on smoking in covered places.</a:t>
            </a:r>
            <a:r>
              <a:rPr lang="tr-TR" i="1" dirty="0" smtClean="0"/>
              <a:t>..</a:t>
            </a:r>
            <a:endParaRPr lang="tr-TR" dirty="0"/>
          </a:p>
          <a:p>
            <a:pPr marL="0" indent="0">
              <a:buNone/>
            </a:pPr>
            <a:endParaRPr lang="tr-TR" dirty="0"/>
          </a:p>
        </p:txBody>
      </p:sp>
    </p:spTree>
    <p:extLst>
      <p:ext uri="{BB962C8B-B14F-4D97-AF65-F5344CB8AC3E}">
        <p14:creationId xmlns:p14="http://schemas.microsoft.com/office/powerpoint/2010/main" val="320555684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pPr marL="0" indent="0">
              <a:buNone/>
            </a:pPr>
            <a:r>
              <a:rPr lang="tr-TR" dirty="0"/>
              <a:t>Parça içerisinde geçen böyle bir cümlede </a:t>
            </a:r>
            <a:r>
              <a:rPr lang="en-US" b="1" dirty="0"/>
              <a:t>"</a:t>
            </a:r>
            <a:r>
              <a:rPr lang="en-US" b="1" u="sng" dirty="0"/>
              <a:t>however</a:t>
            </a:r>
            <a:r>
              <a:rPr lang="en-US" b="1" dirty="0"/>
              <a:t>" </a:t>
            </a:r>
            <a:r>
              <a:rPr lang="tr-TR" dirty="0"/>
              <a:t>gördüğünüz yerin hemen altını çizerek o bölüme özellikle dikkat edebilirsiniz. Zira soru olarak sorulması muhtemel bir yeri yakaladığınızı gösteren bir yapı ile karşılaşmışsınızdır. Bu kısımdan muhtemelen aşağıdaki gibi bir soruyla karşılaşabilirsiniz:</a:t>
            </a:r>
          </a:p>
          <a:p>
            <a:pPr marL="0" indent="0">
              <a:buNone/>
            </a:pPr>
            <a:r>
              <a:rPr lang="tr-TR" dirty="0"/>
              <a:t>1-</a:t>
            </a:r>
            <a:r>
              <a:rPr lang="en-US" dirty="0"/>
              <a:t> It is told in the passage that </a:t>
            </a:r>
            <a:r>
              <a:rPr lang="en-US" b="1" dirty="0"/>
              <a:t>the new regulation put by the government </a:t>
            </a:r>
            <a:r>
              <a:rPr lang="tr-TR" b="1" dirty="0"/>
              <a:t>—. </a:t>
            </a:r>
            <a:endParaRPr lang="tr-TR" b="1" dirty="0" smtClean="0"/>
          </a:p>
          <a:p>
            <a:pPr marL="0" indent="0">
              <a:buNone/>
            </a:pPr>
            <a:r>
              <a:rPr lang="en-US" dirty="0" smtClean="0"/>
              <a:t>A</a:t>
            </a:r>
            <a:r>
              <a:rPr lang="en-US" dirty="0"/>
              <a:t>) </a:t>
            </a:r>
            <a:r>
              <a:rPr lang="en-US" b="1" dirty="0"/>
              <a:t>has not aroused much interest among the public yet.</a:t>
            </a:r>
            <a:endParaRPr lang="tr-TR" dirty="0"/>
          </a:p>
          <a:p>
            <a:pPr marL="0" indent="0">
              <a:buNone/>
            </a:pPr>
            <a:endParaRPr lang="tr-TR" dirty="0"/>
          </a:p>
        </p:txBody>
      </p:sp>
    </p:spTree>
    <p:extLst>
      <p:ext uri="{BB962C8B-B14F-4D97-AF65-F5344CB8AC3E}">
        <p14:creationId xmlns:p14="http://schemas.microsoft.com/office/powerpoint/2010/main" val="207632966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tr-TR" b="1" dirty="0" smtClean="0"/>
              <a:t>!</a:t>
            </a:r>
            <a:endParaRPr lang="tr-TR" b="1" dirty="0"/>
          </a:p>
        </p:txBody>
      </p:sp>
      <p:sp>
        <p:nvSpPr>
          <p:cNvPr id="3" name="İçerik Yer Tutucusu 2"/>
          <p:cNvSpPr>
            <a:spLocks noGrp="1"/>
          </p:cNvSpPr>
          <p:nvPr>
            <p:ph idx="1"/>
          </p:nvPr>
        </p:nvSpPr>
        <p:spPr/>
        <p:txBody>
          <a:bodyPr/>
          <a:lstStyle/>
          <a:p>
            <a:pPr marL="0" indent="0" algn="just">
              <a:buNone/>
            </a:pPr>
            <a:r>
              <a:rPr lang="tr-TR" dirty="0"/>
              <a:t>Yani yukarıdaki parçada söylenmiş olan </a:t>
            </a:r>
            <a:r>
              <a:rPr lang="en-US" b="1" i="1" u="sng" dirty="0"/>
              <a:t>"However</a:t>
            </a:r>
            <a:r>
              <a:rPr lang="en-US" b="1" i="1" dirty="0"/>
              <a:t> </a:t>
            </a:r>
            <a:r>
              <a:rPr lang="en-US" i="1" dirty="0"/>
              <a:t>for the first month, people did not pay much attention to this new limitation and went on smoking in covered places.</a:t>
            </a:r>
            <a:r>
              <a:rPr lang="tr-TR" i="1" dirty="0"/>
              <a:t> (Halk,</a:t>
            </a:r>
            <a:r>
              <a:rPr lang="en-US" i="1" dirty="0"/>
              <a:t> ilk</a:t>
            </a:r>
            <a:r>
              <a:rPr lang="tr-TR" i="1" dirty="0"/>
              <a:t> ayında yeni kısıtlamaya fazla ilgi göstermeden kapalı alanlarda sigara içmeye devam etti.) </a:t>
            </a:r>
            <a:r>
              <a:rPr lang="tr-TR" dirty="0"/>
              <a:t>cümlesi bize soru olarak aşağıdaki şekilde verilmiştir:</a:t>
            </a:r>
          </a:p>
          <a:p>
            <a:pPr marL="0" indent="0" algn="just">
              <a:buNone/>
            </a:pPr>
            <a:r>
              <a:rPr lang="tr-TR" dirty="0"/>
              <a:t> </a:t>
            </a:r>
          </a:p>
          <a:p>
            <a:pPr marL="0" indent="0" algn="just">
              <a:buNone/>
            </a:pPr>
            <a:r>
              <a:rPr lang="en-US" i="1" dirty="0"/>
              <a:t>...the new regulation put by the government </a:t>
            </a:r>
            <a:r>
              <a:rPr lang="en-US" i="1" u="sng" dirty="0"/>
              <a:t>has not aroused much interest among the public vet</a:t>
            </a:r>
            <a:r>
              <a:rPr lang="en-US" i="1" dirty="0"/>
              <a:t>.</a:t>
            </a:r>
            <a:r>
              <a:rPr lang="tr-TR" i="1" dirty="0"/>
              <a:t> (Devlet tarafından konulan yeni düzenleme henüz halkta çok fazla ilgi uyandırmadı.)</a:t>
            </a:r>
            <a:endParaRPr lang="tr-TR" dirty="0"/>
          </a:p>
        </p:txBody>
      </p:sp>
    </p:spTree>
    <p:extLst>
      <p:ext uri="{BB962C8B-B14F-4D97-AF65-F5344CB8AC3E}">
        <p14:creationId xmlns:p14="http://schemas.microsoft.com/office/powerpoint/2010/main" val="16235367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dirty="0"/>
          </a:p>
        </p:txBody>
      </p:sp>
      <p:sp>
        <p:nvSpPr>
          <p:cNvPr id="3" name="İçerik Yer Tutucusu 2"/>
          <p:cNvSpPr>
            <a:spLocks noGrp="1"/>
          </p:cNvSpPr>
          <p:nvPr>
            <p:ph idx="1"/>
          </p:nvPr>
        </p:nvSpPr>
        <p:spPr/>
        <p:txBody>
          <a:bodyPr/>
          <a:lstStyle/>
          <a:p>
            <a:pPr marL="0" indent="0" algn="just">
              <a:buNone/>
            </a:pPr>
            <a:endParaRPr lang="tr-TR" dirty="0" smtClean="0"/>
          </a:p>
          <a:p>
            <a:pPr marL="0" indent="0" algn="just">
              <a:buNone/>
            </a:pPr>
            <a:r>
              <a:rPr lang="tr-TR" dirty="0" smtClean="0"/>
              <a:t>Parçayı </a:t>
            </a:r>
            <a:r>
              <a:rPr lang="tr-TR" dirty="0"/>
              <a:t>okumadan önce tarama yaparken hangi ifadelerin altını çizmeliyim? </a:t>
            </a:r>
            <a:endParaRPr lang="tr-TR" dirty="0" smtClean="0"/>
          </a:p>
          <a:p>
            <a:pPr marL="0" indent="0" algn="just">
              <a:buNone/>
            </a:pPr>
            <a:r>
              <a:rPr lang="tr-TR" dirty="0" smtClean="0"/>
              <a:t>Parçayı </a:t>
            </a:r>
            <a:r>
              <a:rPr lang="tr-TR" dirty="0"/>
              <a:t>okuma esnasında paragrafta nerelere daha fazla dikkat etmeliyim?</a:t>
            </a:r>
          </a:p>
          <a:p>
            <a:endParaRPr lang="tr-TR" dirty="0"/>
          </a:p>
        </p:txBody>
      </p:sp>
    </p:spTree>
    <p:extLst>
      <p:ext uri="{BB962C8B-B14F-4D97-AF65-F5344CB8AC3E}">
        <p14:creationId xmlns:p14="http://schemas.microsoft.com/office/powerpoint/2010/main" val="143736836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normAutofit/>
          </a:bodyPr>
          <a:lstStyle/>
          <a:p>
            <a:pPr marL="0" indent="0" algn="ctr">
              <a:buNone/>
            </a:pPr>
            <a:endParaRPr lang="tr-TR" sz="4400" dirty="0" smtClean="0"/>
          </a:p>
          <a:p>
            <a:pPr marL="0" indent="0" algn="ctr">
              <a:buNone/>
            </a:pPr>
            <a:r>
              <a:rPr lang="tr-TR" sz="4400" dirty="0" smtClean="0"/>
              <a:t>Bu </a:t>
            </a:r>
            <a:r>
              <a:rPr lang="tr-TR" sz="4400" dirty="0"/>
              <a:t>iki cümle karşılaştırıldığında, </a:t>
            </a:r>
            <a:endParaRPr lang="tr-TR" sz="4400" dirty="0" smtClean="0"/>
          </a:p>
          <a:p>
            <a:pPr marL="0" indent="0" algn="ctr">
              <a:buNone/>
            </a:pPr>
            <a:r>
              <a:rPr lang="tr-TR" sz="4400" dirty="0" smtClean="0"/>
              <a:t>paragrafta </a:t>
            </a:r>
            <a:r>
              <a:rPr lang="tr-TR" sz="4400" dirty="0"/>
              <a:t>verilen bilginin farklı bir cümleyle tekrar edildiğini söyleyebiliriz.</a:t>
            </a:r>
          </a:p>
          <a:p>
            <a:pPr marL="0" indent="0" algn="ctr">
              <a:buNone/>
            </a:pPr>
            <a:endParaRPr lang="tr-TR" sz="4400" dirty="0"/>
          </a:p>
        </p:txBody>
      </p:sp>
    </p:spTree>
    <p:extLst>
      <p:ext uri="{BB962C8B-B14F-4D97-AF65-F5344CB8AC3E}">
        <p14:creationId xmlns:p14="http://schemas.microsoft.com/office/powerpoint/2010/main" val="54598060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pPr algn="ctr"/>
            <a:r>
              <a:rPr lang="tr-TR" b="1" dirty="0" smtClean="0"/>
              <a:t>2- Parçada verilen tarihlerin öncesi ve sonrasındaki değişimlerin neler olduğuna dikkat etmeliyiz.</a:t>
            </a:r>
            <a:endParaRPr lang="tr-TR" dirty="0"/>
          </a:p>
        </p:txBody>
      </p:sp>
      <p:sp>
        <p:nvSpPr>
          <p:cNvPr id="3" name="İçerik Yer Tutucusu 2"/>
          <p:cNvSpPr>
            <a:spLocks noGrp="1"/>
          </p:cNvSpPr>
          <p:nvPr>
            <p:ph idx="1"/>
          </p:nvPr>
        </p:nvSpPr>
        <p:spPr/>
        <p:txBody>
          <a:bodyPr>
            <a:normAutofit/>
          </a:bodyPr>
          <a:lstStyle/>
          <a:p>
            <a:pPr marL="0" indent="0">
              <a:buNone/>
            </a:pPr>
            <a:r>
              <a:rPr lang="tr-TR" b="1" dirty="0" smtClean="0"/>
              <a:t>Örnek</a:t>
            </a:r>
            <a:r>
              <a:rPr lang="tr-TR" b="1" dirty="0"/>
              <a:t>: </a:t>
            </a:r>
            <a:r>
              <a:rPr lang="en-US" i="1" dirty="0"/>
              <a:t>...not until</a:t>
            </a:r>
            <a:r>
              <a:rPr lang="tr-TR" i="1" dirty="0"/>
              <a:t> 1990</a:t>
            </a:r>
            <a:r>
              <a:rPr lang="en-US" i="1" dirty="0"/>
              <a:t> knew people about the bird flu...</a:t>
            </a:r>
            <a:endParaRPr lang="tr-TR" dirty="0"/>
          </a:p>
          <a:p>
            <a:pPr marL="0" indent="0">
              <a:buNone/>
            </a:pPr>
            <a:endParaRPr lang="tr-TR" dirty="0"/>
          </a:p>
          <a:p>
            <a:pPr marL="0" indent="0" algn="just">
              <a:buNone/>
            </a:pPr>
            <a:r>
              <a:rPr lang="tr-TR" dirty="0"/>
              <a:t>Bu şekilde bir cümle gördüğünüzde buradan soru gelme ihtimalinin çok yüksek olduğunu düşünebilirsiniz. Ayrıca </a:t>
            </a:r>
            <a:r>
              <a:rPr lang="en-US" b="1" dirty="0"/>
              <a:t>"not until" </a:t>
            </a:r>
            <a:r>
              <a:rPr lang="tr-TR" dirty="0"/>
              <a:t>ile başlayan cümlemizin düz cümle şekli şöyledir: </a:t>
            </a:r>
            <a:r>
              <a:rPr lang="en-US" b="1" dirty="0"/>
              <a:t>'until </a:t>
            </a:r>
            <a:r>
              <a:rPr lang="tr-TR" b="1" dirty="0"/>
              <a:t>1990</a:t>
            </a:r>
            <a:r>
              <a:rPr lang="tr-TR" dirty="0"/>
              <a:t> </a:t>
            </a:r>
            <a:r>
              <a:rPr lang="en-US" b="1" dirty="0"/>
              <a:t>people did not know about the bird flu*. </a:t>
            </a:r>
            <a:r>
              <a:rPr lang="tr-TR" dirty="0"/>
              <a:t>Yani, '1990 </a:t>
            </a:r>
            <a:r>
              <a:rPr lang="tr-TR" b="1" dirty="0"/>
              <a:t>yılına kadar insanlar kuş gribi hastalığını bilmiyordu' </a:t>
            </a:r>
            <a:r>
              <a:rPr lang="tr-TR" dirty="0"/>
              <a:t>anlamına gelen cümlemizle ilgili karşımıza muhtemelen şöyle bir soru çıkabilir:</a:t>
            </a:r>
          </a:p>
          <a:p>
            <a:pPr marL="0" indent="0">
              <a:buNone/>
            </a:pPr>
            <a:r>
              <a:rPr lang="tr-TR" dirty="0" smtClean="0"/>
              <a:t>1-</a:t>
            </a:r>
            <a:r>
              <a:rPr lang="en-US" dirty="0" smtClean="0"/>
              <a:t> </a:t>
            </a:r>
            <a:r>
              <a:rPr lang="en-US" dirty="0"/>
              <a:t>It is pointed out in the passage that </a:t>
            </a:r>
            <a:r>
              <a:rPr lang="en-US" b="1" dirty="0"/>
              <a:t>it was in </a:t>
            </a:r>
            <a:r>
              <a:rPr lang="tr-TR" b="1" dirty="0"/>
              <a:t>1990</a:t>
            </a:r>
            <a:r>
              <a:rPr lang="tr-TR" dirty="0"/>
              <a:t> </a:t>
            </a:r>
            <a:r>
              <a:rPr lang="en-US" b="1" dirty="0"/>
              <a:t>that </a:t>
            </a:r>
            <a:r>
              <a:rPr lang="tr-TR" b="1" dirty="0"/>
              <a:t>—. </a:t>
            </a:r>
            <a:endParaRPr lang="tr-TR" b="1" dirty="0" smtClean="0"/>
          </a:p>
          <a:p>
            <a:pPr marL="0" indent="0">
              <a:buNone/>
            </a:pPr>
            <a:r>
              <a:rPr lang="en-US" dirty="0" smtClean="0"/>
              <a:t>A</a:t>
            </a:r>
            <a:r>
              <a:rPr lang="en-US" dirty="0"/>
              <a:t>) </a:t>
            </a:r>
            <a:r>
              <a:rPr lang="en-US" b="1" dirty="0"/>
              <a:t>people became aware of the illness of bird flu.</a:t>
            </a:r>
            <a:endParaRPr lang="tr-TR" dirty="0"/>
          </a:p>
          <a:p>
            <a:pPr marL="0" indent="0">
              <a:buNone/>
            </a:pPr>
            <a:endParaRPr lang="tr-TR" dirty="0"/>
          </a:p>
        </p:txBody>
      </p:sp>
    </p:spTree>
    <p:extLst>
      <p:ext uri="{BB962C8B-B14F-4D97-AF65-F5344CB8AC3E}">
        <p14:creationId xmlns:p14="http://schemas.microsoft.com/office/powerpoint/2010/main" val="417908755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normAutofit/>
          </a:bodyPr>
          <a:lstStyle/>
          <a:p>
            <a:pPr marL="0" indent="0" algn="just">
              <a:buNone/>
            </a:pPr>
            <a:r>
              <a:rPr lang="tr-TR" dirty="0"/>
              <a:t>Bu sorudaki cümlede '1990 </a:t>
            </a:r>
            <a:r>
              <a:rPr lang="tr-TR" b="1" dirty="0"/>
              <a:t>yılıydı ki insanlar kuş gribi hastalığının farkına vardılar' </a:t>
            </a:r>
            <a:r>
              <a:rPr lang="tr-TR" dirty="0"/>
              <a:t>şeklinde bir anlam verilmiştir ve bu anlam yukarıda verdiğimiz parçadaki cümlenin verdiği anlamla örtüşmektedir. Bu soruya ek olarak aynı cümle aşağıdaki şekilde bir soruyla da test edilebilirdi:</a:t>
            </a:r>
          </a:p>
          <a:p>
            <a:pPr marL="0" indent="0">
              <a:buNone/>
            </a:pPr>
            <a:endParaRPr lang="tr-TR" dirty="0"/>
          </a:p>
          <a:p>
            <a:pPr marL="0" indent="0" algn="just">
              <a:buNone/>
            </a:pPr>
            <a:r>
              <a:rPr lang="tr-TR" dirty="0"/>
              <a:t>1-</a:t>
            </a:r>
            <a:r>
              <a:rPr lang="en-US" dirty="0"/>
              <a:t> It is mentioned in the passage that </a:t>
            </a:r>
            <a:r>
              <a:rPr lang="en-US" b="1" dirty="0"/>
              <a:t>before </a:t>
            </a:r>
            <a:r>
              <a:rPr lang="tr-TR" dirty="0"/>
              <a:t>1990 —. </a:t>
            </a:r>
            <a:endParaRPr lang="tr-TR" dirty="0" smtClean="0"/>
          </a:p>
          <a:p>
            <a:pPr marL="0" indent="0" algn="just">
              <a:buNone/>
            </a:pPr>
            <a:r>
              <a:rPr lang="en-US" dirty="0" smtClean="0"/>
              <a:t>A</a:t>
            </a:r>
            <a:r>
              <a:rPr lang="en-US" dirty="0"/>
              <a:t>) </a:t>
            </a:r>
            <a:r>
              <a:rPr lang="en-US" b="1" dirty="0"/>
              <a:t>people were not aware of the bird flu.</a:t>
            </a:r>
            <a:endParaRPr lang="tr-TR" dirty="0"/>
          </a:p>
          <a:p>
            <a:pPr marL="0" indent="0" algn="just">
              <a:buNone/>
            </a:pPr>
            <a:endParaRPr lang="tr-TR" dirty="0"/>
          </a:p>
          <a:p>
            <a:pPr marL="0" indent="0" algn="just">
              <a:buNone/>
            </a:pPr>
            <a:r>
              <a:rPr lang="tr-TR" dirty="0"/>
              <a:t>Bu sorudaki cümlede '1990 </a:t>
            </a:r>
            <a:r>
              <a:rPr lang="tr-TR" b="1" dirty="0"/>
              <a:t>yılından önce insanlar kuş gribi hastalığının farkında değillerdi' </a:t>
            </a:r>
            <a:r>
              <a:rPr lang="tr-TR" dirty="0"/>
              <a:t>şeklinde bir anlam verilmiştir ve bu anlam yukarıda verdiğimiz parçadaki cümlenin verdiği anlamla örtüşmektedir.</a:t>
            </a:r>
          </a:p>
          <a:p>
            <a:pPr marL="0" indent="0">
              <a:buNone/>
            </a:pPr>
            <a:endParaRPr lang="tr-TR" dirty="0"/>
          </a:p>
        </p:txBody>
      </p:sp>
    </p:spTree>
    <p:extLst>
      <p:ext uri="{BB962C8B-B14F-4D97-AF65-F5344CB8AC3E}">
        <p14:creationId xmlns:p14="http://schemas.microsoft.com/office/powerpoint/2010/main" val="112650903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pPr algn="ctr"/>
            <a:r>
              <a:rPr lang="tr-TR" sz="4000" b="1" dirty="0"/>
              <a:t>3- Parça içerisindeki her türlü değişimi ifade eden cümle ya da yapı karşımıza soru olarak çıkabilir. </a:t>
            </a:r>
            <a:endParaRPr lang="tr-TR" sz="4000" dirty="0"/>
          </a:p>
        </p:txBody>
      </p:sp>
      <p:sp>
        <p:nvSpPr>
          <p:cNvPr id="3" name="İçerik Yer Tutucusu 2"/>
          <p:cNvSpPr>
            <a:spLocks noGrp="1"/>
          </p:cNvSpPr>
          <p:nvPr>
            <p:ph idx="1"/>
          </p:nvPr>
        </p:nvSpPr>
        <p:spPr/>
        <p:txBody>
          <a:bodyPr/>
          <a:lstStyle/>
          <a:p>
            <a:pPr marL="0" indent="0">
              <a:buNone/>
            </a:pPr>
            <a:r>
              <a:rPr lang="tr-TR" b="1" dirty="0"/>
              <a:t>Örnek: </a:t>
            </a:r>
            <a:r>
              <a:rPr lang="tr-TR" dirty="0"/>
              <a:t>...</a:t>
            </a:r>
            <a:r>
              <a:rPr lang="tr-TR" b="1" dirty="0"/>
              <a:t> </a:t>
            </a:r>
            <a:r>
              <a:rPr lang="en-US" i="1" dirty="0" smtClean="0"/>
              <a:t>after </a:t>
            </a:r>
            <a:r>
              <a:rPr lang="en-US" i="1" dirty="0"/>
              <a:t>the war the richness of the country turned into a great poverty </a:t>
            </a:r>
            <a:r>
              <a:rPr lang="en-US" i="1" dirty="0" smtClean="0"/>
              <a:t>which continued many years.</a:t>
            </a:r>
            <a:r>
              <a:rPr lang="tr-TR" i="1" dirty="0" smtClean="0"/>
              <a:t>..</a:t>
            </a:r>
            <a:endParaRPr lang="tr-TR" dirty="0" smtClean="0"/>
          </a:p>
          <a:p>
            <a:pPr marL="0" indent="0" algn="just">
              <a:buNone/>
            </a:pPr>
            <a:r>
              <a:rPr lang="tr-TR" dirty="0" smtClean="0"/>
              <a:t>Yukarıdaki </a:t>
            </a:r>
            <a:r>
              <a:rPr lang="tr-TR" dirty="0"/>
              <a:t>cümlede </a:t>
            </a:r>
            <a:r>
              <a:rPr lang="tr-TR" b="1" dirty="0"/>
              <a:t>'savaştan sonra ülkenin zenginliği tam bir fakirliğe dönüştü ve bu yıllarca devam etti'</a:t>
            </a:r>
            <a:endParaRPr lang="tr-TR" dirty="0"/>
          </a:p>
          <a:p>
            <a:pPr marL="0" indent="0" algn="just">
              <a:buNone/>
            </a:pPr>
            <a:r>
              <a:rPr lang="tr-TR" dirty="0"/>
              <a:t>şeklinde bir anlam verilmiştir. Burada anlamca bir değişim konusudur. Yani, savaştan önce zengin olan ülke savaş sonrasında fakirleşmiştir. Bu şekilde hangi tür değişimden bahsedilirse edilsin bunun soru olarak karşımıza çıkması çok muhtemeldir. Parçayı okurken bu değişimlere özellikle dikkat etmemiz gerekmektedir</a:t>
            </a:r>
            <a:r>
              <a:rPr lang="tr-TR" dirty="0" smtClean="0"/>
              <a:t>.</a:t>
            </a:r>
            <a:endParaRPr lang="tr-TR" dirty="0"/>
          </a:p>
        </p:txBody>
      </p:sp>
    </p:spTree>
    <p:extLst>
      <p:ext uri="{BB962C8B-B14F-4D97-AF65-F5344CB8AC3E}">
        <p14:creationId xmlns:p14="http://schemas.microsoft.com/office/powerpoint/2010/main" val="394529027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pPr algn="ctr"/>
            <a:r>
              <a:rPr lang="tr-TR" sz="4000" b="1" dirty="0"/>
              <a:t>4- Parçadaki tüm sıfatların altını mutlaka çizin. Buralardan da soru gelebilir.</a:t>
            </a:r>
            <a:endParaRPr lang="tr-TR" sz="4000" dirty="0"/>
          </a:p>
        </p:txBody>
      </p:sp>
      <p:sp>
        <p:nvSpPr>
          <p:cNvPr id="3" name="İçerik Yer Tutucusu 2"/>
          <p:cNvSpPr>
            <a:spLocks noGrp="1"/>
          </p:cNvSpPr>
          <p:nvPr>
            <p:ph idx="1"/>
          </p:nvPr>
        </p:nvSpPr>
        <p:spPr/>
        <p:txBody>
          <a:bodyPr>
            <a:normAutofit fontScale="77500" lnSpcReduction="20000"/>
          </a:bodyPr>
          <a:lstStyle/>
          <a:p>
            <a:pPr marL="0" indent="0" algn="just">
              <a:buNone/>
            </a:pPr>
            <a:r>
              <a:rPr lang="tr-TR" b="1" dirty="0"/>
              <a:t>Örnek:</a:t>
            </a:r>
            <a:r>
              <a:rPr lang="en-US" b="1" dirty="0"/>
              <a:t>    </a:t>
            </a:r>
            <a:r>
              <a:rPr lang="en-US" i="1" dirty="0"/>
              <a:t>During the Crimean War, Florence Nightingale showed </a:t>
            </a:r>
            <a:r>
              <a:rPr lang="en-US" i="1" u="sng" dirty="0"/>
              <a:t>extraordinary</a:t>
            </a:r>
            <a:r>
              <a:rPr lang="en-US" i="1" dirty="0"/>
              <a:t> qualities of determination and </a:t>
            </a:r>
            <a:r>
              <a:rPr lang="en-US" i="1" u="sng" dirty="0"/>
              <a:t>organizin</a:t>
            </a:r>
            <a:r>
              <a:rPr lang="en-US" i="1" dirty="0"/>
              <a:t>g ability.</a:t>
            </a:r>
            <a:r>
              <a:rPr lang="tr-TR" i="1" dirty="0" smtClean="0"/>
              <a:t>..</a:t>
            </a:r>
            <a:endParaRPr lang="tr-TR" dirty="0" smtClean="0"/>
          </a:p>
          <a:p>
            <a:pPr marL="0" indent="0" algn="just">
              <a:buNone/>
            </a:pPr>
            <a:r>
              <a:rPr lang="tr-TR" dirty="0" smtClean="0"/>
              <a:t> </a:t>
            </a:r>
          </a:p>
          <a:p>
            <a:pPr marL="0" indent="0" algn="just">
              <a:buNone/>
            </a:pPr>
            <a:r>
              <a:rPr lang="tr-TR" dirty="0" smtClean="0"/>
              <a:t>Yukarıdaki </a:t>
            </a:r>
            <a:r>
              <a:rPr lang="tr-TR" dirty="0"/>
              <a:t>cümlede </a:t>
            </a:r>
            <a:r>
              <a:rPr lang="tr-TR" sz="3300" dirty="0" smtClean="0"/>
              <a:t>‘</a:t>
            </a:r>
            <a:r>
              <a:rPr lang="tr-TR" sz="3300" b="1" dirty="0" smtClean="0"/>
              <a:t>Kırım </a:t>
            </a:r>
            <a:r>
              <a:rPr lang="tr-TR" sz="3300" b="1" dirty="0"/>
              <a:t>savaşı esnasında, </a:t>
            </a:r>
            <a:r>
              <a:rPr lang="tr-TR" sz="3300" b="1" dirty="0" err="1"/>
              <a:t>Florans</a:t>
            </a:r>
            <a:r>
              <a:rPr lang="en-US" sz="3300" b="1" dirty="0"/>
              <a:t> Nightingale</a:t>
            </a:r>
            <a:r>
              <a:rPr lang="tr-TR" sz="3300" b="1" dirty="0"/>
              <a:t> sıra dışı kararlılık özellikleri ve organizasyon becerisi </a:t>
            </a:r>
            <a:r>
              <a:rPr lang="tr-TR" sz="3300" b="1" dirty="0" smtClean="0"/>
              <a:t>gösterdi’</a:t>
            </a:r>
            <a:r>
              <a:rPr lang="tr-TR" sz="3500" b="1" dirty="0" smtClean="0"/>
              <a:t> </a:t>
            </a:r>
            <a:r>
              <a:rPr lang="tr-TR" dirty="0"/>
              <a:t>şeklinde bir anlam verilmiştir. Bu cümlede iki sıfat bulunmaktadır. Bunlardan biri </a:t>
            </a:r>
            <a:r>
              <a:rPr lang="en-US" b="1" dirty="0"/>
              <a:t>"extraordinary"</a:t>
            </a:r>
            <a:r>
              <a:rPr lang="tr-TR" b="1" dirty="0"/>
              <a:t> (sıra dışı) </a:t>
            </a:r>
            <a:r>
              <a:rPr lang="tr-TR" dirty="0"/>
              <a:t>diğeri ise </a:t>
            </a:r>
            <a:r>
              <a:rPr lang="en-US" b="1" dirty="0"/>
              <a:t>"organizing"</a:t>
            </a:r>
            <a:r>
              <a:rPr lang="tr-TR" b="1" dirty="0"/>
              <a:t> (organize edici, düzenleyici) </a:t>
            </a:r>
            <a:r>
              <a:rPr lang="tr-TR" dirty="0"/>
              <a:t>sıfatıdır. Bu iki sıfat da </a:t>
            </a:r>
            <a:r>
              <a:rPr lang="tr-TR" dirty="0" err="1"/>
              <a:t>Florans</a:t>
            </a:r>
            <a:r>
              <a:rPr lang="tr-TR" dirty="0"/>
              <a:t> ile ilgilidir ve onun ortaya koyduğu azmin sıra dışı olduğunu, yani normal bir azim olmadığını vurgulamaktadır. Buradan karşımıza şöyle bir soru çıkabilir:</a:t>
            </a:r>
          </a:p>
          <a:p>
            <a:pPr marL="0" indent="0" algn="just">
              <a:buNone/>
            </a:pPr>
            <a:r>
              <a:rPr lang="tr-TR" dirty="0"/>
              <a:t>1-</a:t>
            </a:r>
            <a:r>
              <a:rPr lang="en-US" dirty="0"/>
              <a:t> It is implied in the passage that </a:t>
            </a:r>
            <a:r>
              <a:rPr lang="en-US" b="1" dirty="0"/>
              <a:t>the qualities of determination showed by Florence </a:t>
            </a:r>
            <a:r>
              <a:rPr lang="tr-TR" b="1" dirty="0"/>
              <a:t>—. </a:t>
            </a:r>
            <a:endParaRPr lang="tr-TR" b="1" dirty="0" smtClean="0"/>
          </a:p>
          <a:p>
            <a:pPr marL="0" indent="0" algn="just">
              <a:buNone/>
            </a:pPr>
            <a:r>
              <a:rPr lang="en-US" dirty="0" smtClean="0"/>
              <a:t>A</a:t>
            </a:r>
            <a:r>
              <a:rPr lang="en-US" dirty="0"/>
              <a:t>) </a:t>
            </a:r>
            <a:r>
              <a:rPr lang="en-US" b="1" dirty="0"/>
              <a:t>were far from being </a:t>
            </a:r>
            <a:r>
              <a:rPr lang="en-US" b="1" dirty="0" smtClean="0"/>
              <a:t>normal</a:t>
            </a:r>
            <a:endParaRPr lang="tr-TR" dirty="0"/>
          </a:p>
          <a:p>
            <a:pPr marL="0" indent="0" algn="just">
              <a:buNone/>
            </a:pPr>
            <a:endParaRPr lang="tr-TR" dirty="0" smtClean="0"/>
          </a:p>
          <a:p>
            <a:pPr marL="0" indent="0" algn="just">
              <a:buNone/>
            </a:pPr>
            <a:r>
              <a:rPr lang="tr-TR" dirty="0" smtClean="0"/>
              <a:t>Bu </a:t>
            </a:r>
            <a:r>
              <a:rPr lang="tr-TR" dirty="0"/>
              <a:t>soruda verilen </a:t>
            </a:r>
            <a:r>
              <a:rPr lang="tr-TR" b="1" dirty="0"/>
              <a:t>'</a:t>
            </a:r>
            <a:r>
              <a:rPr lang="tr-TR" b="1" dirty="0" err="1"/>
              <a:t>Florans'ın</a:t>
            </a:r>
            <a:r>
              <a:rPr lang="tr-TR" b="1" dirty="0"/>
              <a:t> gösterdiği azim normalin çok üstündeydi' </a:t>
            </a:r>
            <a:r>
              <a:rPr lang="tr-TR" dirty="0"/>
              <a:t>şeklindeki anlam yukarıdaki cümleyle örtüşmektedir.</a:t>
            </a:r>
          </a:p>
        </p:txBody>
      </p:sp>
    </p:spTree>
    <p:extLst>
      <p:ext uri="{BB962C8B-B14F-4D97-AF65-F5344CB8AC3E}">
        <p14:creationId xmlns:p14="http://schemas.microsoft.com/office/powerpoint/2010/main" val="325553061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pPr algn="ctr"/>
            <a:r>
              <a:rPr lang="tr-TR" b="1" dirty="0"/>
              <a:t>Soru kökleri ne ifade ediyor? / Soru kökleri ipucu olabilir mi</a:t>
            </a:r>
            <a:r>
              <a:rPr lang="tr-TR" b="1" dirty="0" smtClean="0"/>
              <a:t>?</a:t>
            </a:r>
            <a:endParaRPr lang="tr-TR" dirty="0"/>
          </a:p>
        </p:txBody>
      </p:sp>
      <p:sp>
        <p:nvSpPr>
          <p:cNvPr id="3" name="İçerik Yer Tutucusu 2"/>
          <p:cNvSpPr>
            <a:spLocks noGrp="1"/>
          </p:cNvSpPr>
          <p:nvPr>
            <p:ph idx="1"/>
          </p:nvPr>
        </p:nvSpPr>
        <p:spPr/>
        <p:txBody>
          <a:bodyPr/>
          <a:lstStyle/>
          <a:p>
            <a:pPr marL="0" indent="0">
              <a:buNone/>
            </a:pPr>
            <a:r>
              <a:rPr lang="en-US" b="1" dirty="0"/>
              <a:t>It is clear from the passage that</a:t>
            </a:r>
            <a:endParaRPr lang="tr-TR" dirty="0"/>
          </a:p>
          <a:p>
            <a:pPr marL="0" indent="0">
              <a:buNone/>
            </a:pPr>
            <a:r>
              <a:rPr lang="tr-TR" i="1" dirty="0"/>
              <a:t>Parça okunduğunda</a:t>
            </a:r>
            <a:r>
              <a:rPr lang="en-US" i="1" dirty="0"/>
              <a:t> ilk</a:t>
            </a:r>
            <a:r>
              <a:rPr lang="tr-TR" i="1" dirty="0"/>
              <a:t> olarak akla gelen bilgiyi soran soru türüdür.</a:t>
            </a:r>
            <a:endParaRPr lang="tr-TR" dirty="0"/>
          </a:p>
          <a:p>
            <a:pPr marL="0" indent="0">
              <a:buNone/>
            </a:pPr>
            <a:r>
              <a:rPr lang="tr-TR" dirty="0"/>
              <a:t> </a:t>
            </a:r>
          </a:p>
          <a:p>
            <a:pPr marL="0" indent="0">
              <a:buNone/>
            </a:pPr>
            <a:r>
              <a:rPr lang="en-US" b="1" dirty="0"/>
              <a:t>The writer emphasizes that —</a:t>
            </a:r>
            <a:r>
              <a:rPr lang="tr-TR" b="1" dirty="0"/>
              <a:t>.</a:t>
            </a:r>
            <a:endParaRPr lang="tr-TR" dirty="0"/>
          </a:p>
          <a:p>
            <a:pPr marL="0" indent="0">
              <a:buNone/>
            </a:pPr>
            <a:r>
              <a:rPr lang="tr-TR" i="1" dirty="0"/>
              <a:t>Yazarın vurguladığı bilgiyi soran soru türüdür.</a:t>
            </a:r>
            <a:endParaRPr lang="tr-TR" dirty="0"/>
          </a:p>
          <a:p>
            <a:pPr marL="0" indent="0">
              <a:buNone/>
            </a:pPr>
            <a:r>
              <a:rPr lang="tr-TR" dirty="0"/>
              <a:t> </a:t>
            </a:r>
          </a:p>
          <a:p>
            <a:pPr marL="0" indent="0">
              <a:buNone/>
            </a:pPr>
            <a:r>
              <a:rPr lang="en-US" b="1" dirty="0"/>
              <a:t>According to the passage, —</a:t>
            </a:r>
            <a:r>
              <a:rPr lang="tr-TR" b="1" dirty="0"/>
              <a:t>.</a:t>
            </a:r>
            <a:endParaRPr lang="tr-TR" dirty="0"/>
          </a:p>
          <a:p>
            <a:pPr marL="0" indent="0">
              <a:buNone/>
            </a:pPr>
            <a:r>
              <a:rPr lang="tr-TR" i="1" dirty="0"/>
              <a:t>Paragrafta direk bulunacak bilgiyi soran soru türüdür.</a:t>
            </a:r>
            <a:endParaRPr lang="tr-TR" dirty="0"/>
          </a:p>
          <a:p>
            <a:pPr marL="0" indent="0">
              <a:buNone/>
            </a:pPr>
            <a:endParaRPr lang="tr-TR" dirty="0"/>
          </a:p>
        </p:txBody>
      </p:sp>
    </p:spTree>
    <p:extLst>
      <p:ext uri="{BB962C8B-B14F-4D97-AF65-F5344CB8AC3E}">
        <p14:creationId xmlns:p14="http://schemas.microsoft.com/office/powerpoint/2010/main" val="162331067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pPr marL="0" indent="0">
              <a:buNone/>
            </a:pPr>
            <a:r>
              <a:rPr lang="en-US" b="1" dirty="0"/>
              <a:t>The writer points out that —</a:t>
            </a:r>
            <a:r>
              <a:rPr lang="tr-TR" b="1" dirty="0"/>
              <a:t>.</a:t>
            </a:r>
            <a:endParaRPr lang="tr-TR" dirty="0"/>
          </a:p>
          <a:p>
            <a:pPr marL="0" indent="0">
              <a:buNone/>
            </a:pPr>
            <a:r>
              <a:rPr lang="tr-TR" i="1" dirty="0"/>
              <a:t>Yazarın değindiği bir konuyu soran soru türüdür.</a:t>
            </a:r>
            <a:endParaRPr lang="tr-TR" dirty="0"/>
          </a:p>
          <a:p>
            <a:pPr marL="0" indent="0">
              <a:buNone/>
            </a:pPr>
            <a:r>
              <a:rPr lang="tr-TR" dirty="0"/>
              <a:t> </a:t>
            </a:r>
          </a:p>
          <a:p>
            <a:pPr marL="0" indent="0">
              <a:buNone/>
            </a:pPr>
            <a:r>
              <a:rPr lang="en-US" b="1" dirty="0"/>
              <a:t>One can understand from the passage that —</a:t>
            </a:r>
            <a:r>
              <a:rPr lang="tr-TR" b="1" dirty="0"/>
              <a:t>.</a:t>
            </a:r>
            <a:endParaRPr lang="tr-TR" dirty="0"/>
          </a:p>
          <a:p>
            <a:pPr marL="0" indent="0">
              <a:buNone/>
            </a:pPr>
            <a:r>
              <a:rPr lang="tr-TR" i="1" dirty="0"/>
              <a:t>Parça okunduğunda</a:t>
            </a:r>
            <a:r>
              <a:rPr lang="en-US" i="1" dirty="0"/>
              <a:t> ilk</a:t>
            </a:r>
            <a:r>
              <a:rPr lang="tr-TR" i="1" dirty="0"/>
              <a:t> olarak akla gelen bilgiyi soran soru türüdür.</a:t>
            </a:r>
            <a:endParaRPr lang="tr-TR" dirty="0"/>
          </a:p>
          <a:p>
            <a:pPr marL="0" indent="0">
              <a:buNone/>
            </a:pPr>
            <a:r>
              <a:rPr lang="tr-TR" dirty="0"/>
              <a:t> </a:t>
            </a:r>
          </a:p>
          <a:p>
            <a:pPr marL="0" indent="0">
              <a:buNone/>
            </a:pPr>
            <a:r>
              <a:rPr lang="en-US" b="1" dirty="0"/>
              <a:t>The writer describes</a:t>
            </a:r>
            <a:endParaRPr lang="tr-TR" dirty="0"/>
          </a:p>
          <a:p>
            <a:pPr marL="0" indent="0">
              <a:buNone/>
            </a:pPr>
            <a:r>
              <a:rPr lang="tr-TR" i="1" dirty="0"/>
              <a:t>Yazarın açıklama yaptığı bir yeri sormaktadır.</a:t>
            </a:r>
            <a:endParaRPr lang="tr-TR" dirty="0"/>
          </a:p>
          <a:p>
            <a:pPr marL="0" indent="0">
              <a:buNone/>
            </a:pPr>
            <a:endParaRPr lang="tr-TR" dirty="0"/>
          </a:p>
        </p:txBody>
      </p:sp>
    </p:spTree>
    <p:extLst>
      <p:ext uri="{BB962C8B-B14F-4D97-AF65-F5344CB8AC3E}">
        <p14:creationId xmlns:p14="http://schemas.microsoft.com/office/powerpoint/2010/main" val="228250273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pPr marL="0" indent="0">
              <a:buNone/>
            </a:pPr>
            <a:r>
              <a:rPr lang="en-US" b="1" dirty="0"/>
              <a:t>We can understand from the passage that</a:t>
            </a:r>
            <a:endParaRPr lang="tr-TR" dirty="0"/>
          </a:p>
          <a:p>
            <a:pPr marL="0" indent="0">
              <a:buNone/>
            </a:pPr>
            <a:r>
              <a:rPr lang="tr-TR" i="1" dirty="0"/>
              <a:t>Paragrafta direk bulunacak bilgiyi soran soru türüdür.</a:t>
            </a:r>
            <a:endParaRPr lang="tr-TR" dirty="0"/>
          </a:p>
          <a:p>
            <a:pPr marL="0" indent="0">
              <a:buNone/>
            </a:pPr>
            <a:r>
              <a:rPr lang="tr-TR" dirty="0"/>
              <a:t> </a:t>
            </a:r>
          </a:p>
          <a:p>
            <a:pPr marL="0" indent="0">
              <a:buNone/>
            </a:pPr>
            <a:r>
              <a:rPr lang="en-US" b="1" dirty="0"/>
              <a:t>One important point the passage makes is that —</a:t>
            </a:r>
            <a:r>
              <a:rPr lang="tr-TR" b="1" dirty="0"/>
              <a:t>.</a:t>
            </a:r>
            <a:endParaRPr lang="tr-TR" dirty="0"/>
          </a:p>
          <a:p>
            <a:pPr marL="0" indent="0">
              <a:buNone/>
            </a:pPr>
            <a:r>
              <a:rPr lang="tr-TR" i="1" dirty="0"/>
              <a:t>Paragrafın vurguladığı önemli bir konuyu sorar.</a:t>
            </a:r>
            <a:endParaRPr lang="tr-TR" dirty="0"/>
          </a:p>
          <a:p>
            <a:pPr marL="0" indent="0">
              <a:buNone/>
            </a:pPr>
            <a:r>
              <a:rPr lang="tr-TR" dirty="0"/>
              <a:t> </a:t>
            </a:r>
          </a:p>
          <a:p>
            <a:pPr marL="0" indent="0">
              <a:buNone/>
            </a:pPr>
            <a:r>
              <a:rPr lang="en-US" b="1" dirty="0"/>
              <a:t>As the writer points out in the passage, —</a:t>
            </a:r>
            <a:r>
              <a:rPr lang="tr-TR" b="1" dirty="0"/>
              <a:t>.</a:t>
            </a:r>
            <a:endParaRPr lang="tr-TR" dirty="0"/>
          </a:p>
          <a:p>
            <a:pPr marL="0" indent="0">
              <a:buNone/>
            </a:pPr>
            <a:r>
              <a:rPr lang="tr-TR" i="1" dirty="0"/>
              <a:t>Yazarın vurgu yaptığı bir yeri sormaktadır.</a:t>
            </a:r>
            <a:endParaRPr lang="tr-TR" dirty="0"/>
          </a:p>
          <a:p>
            <a:pPr marL="0" indent="0">
              <a:buNone/>
            </a:pPr>
            <a:endParaRPr lang="tr-TR" dirty="0"/>
          </a:p>
        </p:txBody>
      </p:sp>
    </p:spTree>
    <p:extLst>
      <p:ext uri="{BB962C8B-B14F-4D97-AF65-F5344CB8AC3E}">
        <p14:creationId xmlns:p14="http://schemas.microsoft.com/office/powerpoint/2010/main" val="31497970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normAutofit/>
          </a:bodyPr>
          <a:lstStyle/>
          <a:p>
            <a:pPr marL="0" indent="0" algn="just">
              <a:buNone/>
            </a:pPr>
            <a:r>
              <a:rPr lang="en-US" b="1" dirty="0"/>
              <a:t>We understand from the passage that —</a:t>
            </a:r>
            <a:r>
              <a:rPr lang="tr-TR" b="1" dirty="0"/>
              <a:t>.</a:t>
            </a:r>
            <a:endParaRPr lang="tr-TR" dirty="0"/>
          </a:p>
          <a:p>
            <a:pPr marL="0" indent="0" algn="just">
              <a:buNone/>
            </a:pPr>
            <a:r>
              <a:rPr lang="tr-TR" i="1" dirty="0"/>
              <a:t>Paragrafta direk bulunacak bilgiyi soran soru türüdür.</a:t>
            </a:r>
            <a:endParaRPr lang="tr-TR" dirty="0"/>
          </a:p>
          <a:p>
            <a:pPr marL="0" indent="0" algn="just">
              <a:buNone/>
            </a:pPr>
            <a:r>
              <a:rPr lang="tr-TR" dirty="0"/>
              <a:t> </a:t>
            </a:r>
          </a:p>
          <a:p>
            <a:pPr marL="0" indent="0" algn="just">
              <a:buNone/>
            </a:pPr>
            <a:r>
              <a:rPr lang="en-US" b="1" dirty="0"/>
              <a:t>In the opinion of the author, —</a:t>
            </a:r>
            <a:r>
              <a:rPr lang="tr-TR" b="1" dirty="0"/>
              <a:t>.</a:t>
            </a:r>
            <a:endParaRPr lang="tr-TR" dirty="0"/>
          </a:p>
          <a:p>
            <a:pPr marL="0" indent="0" algn="just">
              <a:buNone/>
            </a:pPr>
            <a:r>
              <a:rPr lang="tr-TR" i="1" dirty="0"/>
              <a:t>Yazarın kendi düşüncesini sormaktadır. Burada çok dikkatli olunmalıdır. Yazarın kendi şahsi yorum veya düşüncesi dışındaki ifadeler doğru yanıt olamaz.</a:t>
            </a:r>
            <a:endParaRPr lang="tr-TR" dirty="0"/>
          </a:p>
          <a:p>
            <a:pPr marL="0" indent="0" algn="just">
              <a:buNone/>
            </a:pPr>
            <a:r>
              <a:rPr lang="tr-TR" dirty="0"/>
              <a:t> </a:t>
            </a:r>
          </a:p>
          <a:p>
            <a:pPr marL="0" indent="0" algn="just">
              <a:buNone/>
            </a:pPr>
            <a:r>
              <a:rPr lang="en-US" b="1" dirty="0"/>
              <a:t>According to the writer, —</a:t>
            </a:r>
            <a:r>
              <a:rPr lang="tr-TR" b="1" dirty="0"/>
              <a:t>.</a:t>
            </a:r>
            <a:endParaRPr lang="tr-TR" dirty="0"/>
          </a:p>
          <a:p>
            <a:pPr marL="0" indent="0" algn="just">
              <a:buNone/>
            </a:pPr>
            <a:r>
              <a:rPr lang="tr-TR" i="1" dirty="0"/>
              <a:t>Yazarın kendi düşüncesini sormaktadır. Burada çok dikkatli olunmalıdır. Yazarın kendi şahsi yorum veya düşüncesi dışındaki ifadeler doğru yanıt olamaz.</a:t>
            </a:r>
            <a:endParaRPr lang="tr-TR" dirty="0"/>
          </a:p>
        </p:txBody>
      </p:sp>
    </p:spTree>
    <p:extLst>
      <p:ext uri="{BB962C8B-B14F-4D97-AF65-F5344CB8AC3E}">
        <p14:creationId xmlns:p14="http://schemas.microsoft.com/office/powerpoint/2010/main" val="113869708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pPr marL="0" indent="0" algn="just">
              <a:buNone/>
            </a:pPr>
            <a:r>
              <a:rPr lang="en-US" b="1" dirty="0"/>
              <a:t>One understands from the passage that —</a:t>
            </a:r>
            <a:r>
              <a:rPr lang="tr-TR" b="1" dirty="0"/>
              <a:t>.</a:t>
            </a:r>
            <a:endParaRPr lang="tr-TR" dirty="0"/>
          </a:p>
          <a:p>
            <a:pPr marL="0" indent="0" algn="just">
              <a:buNone/>
            </a:pPr>
            <a:r>
              <a:rPr lang="tr-TR" i="1" dirty="0"/>
              <a:t>Paragrafta direk bulunacak bilgiyi soran soru türüdür.</a:t>
            </a:r>
            <a:endParaRPr lang="tr-TR" dirty="0"/>
          </a:p>
          <a:p>
            <a:pPr marL="0" indent="0" algn="just">
              <a:buNone/>
            </a:pPr>
            <a:r>
              <a:rPr lang="tr-TR" dirty="0"/>
              <a:t> </a:t>
            </a:r>
          </a:p>
          <a:p>
            <a:pPr marL="0" indent="0" algn="just">
              <a:buNone/>
            </a:pPr>
            <a:r>
              <a:rPr lang="en-US" b="1" dirty="0"/>
              <a:t>The author suggests that —</a:t>
            </a:r>
            <a:r>
              <a:rPr lang="tr-TR" b="1" dirty="0"/>
              <a:t>.</a:t>
            </a:r>
            <a:endParaRPr lang="tr-TR" dirty="0"/>
          </a:p>
          <a:p>
            <a:pPr marL="0" indent="0" algn="just">
              <a:buNone/>
            </a:pPr>
            <a:r>
              <a:rPr lang="tr-TR" i="1" dirty="0"/>
              <a:t>Yazarın sunduğu bir fikirden ya da Öneriden soru sormaktadır. </a:t>
            </a:r>
            <a:r>
              <a:rPr lang="en-US" b="1" dirty="0"/>
              <a:t>One </a:t>
            </a:r>
            <a:r>
              <a:rPr lang="en-US" b="1" dirty="0" smtClean="0"/>
              <a:t>can conclude </a:t>
            </a:r>
            <a:r>
              <a:rPr lang="en-US" b="1" dirty="0"/>
              <a:t>from the passage </a:t>
            </a:r>
            <a:r>
              <a:rPr lang="tr-TR" b="1" dirty="0"/>
              <a:t>—.</a:t>
            </a:r>
            <a:endParaRPr lang="tr-TR" dirty="0"/>
          </a:p>
          <a:p>
            <a:pPr marL="0" indent="0" algn="just">
              <a:buNone/>
            </a:pPr>
            <a:r>
              <a:rPr lang="tr-TR" i="1" dirty="0"/>
              <a:t>Paragraftaki bir bilgiden yorum yapılınca çıkacak bilgiyi sormaktadır.</a:t>
            </a:r>
            <a:endParaRPr lang="tr-TR" dirty="0"/>
          </a:p>
          <a:p>
            <a:pPr marL="0" indent="0">
              <a:buNone/>
            </a:pPr>
            <a:endParaRPr lang="tr-TR" dirty="0"/>
          </a:p>
        </p:txBody>
      </p:sp>
    </p:spTree>
    <p:extLst>
      <p:ext uri="{BB962C8B-B14F-4D97-AF65-F5344CB8AC3E}">
        <p14:creationId xmlns:p14="http://schemas.microsoft.com/office/powerpoint/2010/main" val="19030929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normAutofit/>
          </a:bodyPr>
          <a:lstStyle/>
          <a:p>
            <a:pPr lvl="0"/>
            <a:r>
              <a:rPr lang="tr-TR" dirty="0"/>
              <a:t>Zaman ifadeleri / tarih / Yer / özel isim</a:t>
            </a:r>
          </a:p>
          <a:p>
            <a:pPr lvl="0"/>
            <a:r>
              <a:rPr lang="tr-TR" dirty="0"/>
              <a:t>Noktalama işaretleri</a:t>
            </a:r>
          </a:p>
          <a:p>
            <a:r>
              <a:rPr lang="tr-TR" dirty="0"/>
              <a:t>Virgül sonrası	:	,	</a:t>
            </a:r>
          </a:p>
          <a:p>
            <a:r>
              <a:rPr lang="tr-TR" dirty="0"/>
              <a:t>İki noktanın devamı 	:	</a:t>
            </a:r>
          </a:p>
          <a:p>
            <a:r>
              <a:rPr lang="tr-TR" dirty="0"/>
              <a:t>Tırnak içindeki ifadeler 	</a:t>
            </a:r>
            <a:r>
              <a:rPr lang="tr-TR" dirty="0" smtClean="0"/>
              <a:t>" "</a:t>
            </a:r>
            <a:endParaRPr lang="tr-TR" dirty="0"/>
          </a:p>
          <a:p>
            <a:pPr lvl="0"/>
            <a:r>
              <a:rPr lang="en-US" dirty="0"/>
              <a:t>Adjective clause</a:t>
            </a:r>
            <a:r>
              <a:rPr lang="tr-TR" dirty="0"/>
              <a:t> devamları :	</a:t>
            </a:r>
            <a:r>
              <a:rPr lang="tr-TR" dirty="0" smtClean="0"/>
              <a:t>… ,</a:t>
            </a:r>
            <a:r>
              <a:rPr lang="en-US" dirty="0" smtClean="0"/>
              <a:t> which</a:t>
            </a:r>
            <a:r>
              <a:rPr lang="tr-TR" dirty="0" smtClean="0"/>
              <a:t> …</a:t>
            </a:r>
            <a:r>
              <a:rPr lang="tr-TR" dirty="0"/>
              <a:t>	</a:t>
            </a:r>
            <a:r>
              <a:rPr lang="tr-TR" dirty="0" smtClean="0"/>
              <a:t>/</a:t>
            </a:r>
            <a:r>
              <a:rPr lang="tr-TR" dirty="0"/>
              <a:t>	</a:t>
            </a:r>
            <a:r>
              <a:rPr lang="tr-TR" dirty="0" smtClean="0"/>
              <a:t>… </a:t>
            </a:r>
            <a:r>
              <a:rPr lang="en-US" dirty="0" smtClean="0"/>
              <a:t>that</a:t>
            </a:r>
            <a:r>
              <a:rPr lang="tr-TR" dirty="0" smtClean="0"/>
              <a:t> …</a:t>
            </a:r>
            <a:r>
              <a:rPr lang="tr-TR" dirty="0"/>
              <a:t>	</a:t>
            </a:r>
          </a:p>
          <a:p>
            <a:pPr lvl="0"/>
            <a:r>
              <a:rPr lang="tr-TR" dirty="0"/>
              <a:t>Cümle zarflarının öncesi ve sonrası :	</a:t>
            </a:r>
            <a:r>
              <a:rPr lang="en-US" dirty="0"/>
              <a:t>However</a:t>
            </a:r>
            <a:r>
              <a:rPr lang="tr-TR" dirty="0"/>
              <a:t>	</a:t>
            </a:r>
          </a:p>
          <a:p>
            <a:pPr lvl="0"/>
            <a:r>
              <a:rPr lang="tr-TR" dirty="0"/>
              <a:t>Bağlaç ile bağlanan cümleler:</a:t>
            </a:r>
            <a:r>
              <a:rPr lang="en-US" dirty="0"/>
              <a:t> Although</a:t>
            </a:r>
            <a:r>
              <a:rPr lang="tr-TR" dirty="0"/>
              <a:t> /</a:t>
            </a:r>
            <a:r>
              <a:rPr lang="en-US" dirty="0"/>
              <a:t> because</a:t>
            </a:r>
            <a:r>
              <a:rPr lang="tr-TR" dirty="0"/>
              <a:t>	</a:t>
            </a:r>
          </a:p>
          <a:p>
            <a:pPr lvl="0"/>
            <a:r>
              <a:rPr lang="tr-TR" dirty="0"/>
              <a:t>İkili kelimeler	:</a:t>
            </a:r>
            <a:r>
              <a:rPr lang="en-US" dirty="0"/>
              <a:t> fatal disease, economic recession, etc.</a:t>
            </a:r>
            <a:endParaRPr lang="tr-TR" dirty="0"/>
          </a:p>
          <a:p>
            <a:pPr marL="0" indent="0">
              <a:buNone/>
            </a:pPr>
            <a:endParaRPr lang="tr-TR" dirty="0"/>
          </a:p>
        </p:txBody>
      </p:sp>
    </p:spTree>
    <p:extLst>
      <p:ext uri="{BB962C8B-B14F-4D97-AF65-F5344CB8AC3E}">
        <p14:creationId xmlns:p14="http://schemas.microsoft.com/office/powerpoint/2010/main" val="283757339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pPr marL="0" indent="0">
              <a:buNone/>
            </a:pPr>
            <a:r>
              <a:rPr lang="en-US" b="1" dirty="0"/>
              <a:t>It is emphasized in the passage that —</a:t>
            </a:r>
            <a:r>
              <a:rPr lang="tr-TR" b="1" dirty="0"/>
              <a:t>.</a:t>
            </a:r>
            <a:endParaRPr lang="tr-TR" dirty="0"/>
          </a:p>
          <a:p>
            <a:pPr marL="0" indent="0">
              <a:buNone/>
            </a:pPr>
            <a:r>
              <a:rPr lang="tr-TR" i="1" dirty="0"/>
              <a:t>Paragrafta vurgu yapılan bir yerden soru sormaktadır.</a:t>
            </a:r>
            <a:endParaRPr lang="tr-TR" dirty="0"/>
          </a:p>
          <a:p>
            <a:pPr marL="0" indent="0">
              <a:buNone/>
            </a:pPr>
            <a:endParaRPr lang="tr-TR" b="1" dirty="0" smtClean="0"/>
          </a:p>
          <a:p>
            <a:pPr marL="0" indent="0">
              <a:buNone/>
            </a:pPr>
            <a:r>
              <a:rPr lang="en-US" b="1" dirty="0" smtClean="0"/>
              <a:t>The </a:t>
            </a:r>
            <a:r>
              <a:rPr lang="en-US" b="1" dirty="0"/>
              <a:t>writer concludes that —</a:t>
            </a:r>
            <a:r>
              <a:rPr lang="tr-TR" b="1" dirty="0"/>
              <a:t>.</a:t>
            </a:r>
            <a:endParaRPr lang="tr-TR" dirty="0"/>
          </a:p>
          <a:p>
            <a:pPr marL="0" indent="0">
              <a:buNone/>
            </a:pPr>
            <a:r>
              <a:rPr lang="tr-TR" i="1" dirty="0"/>
              <a:t>Yazarın paragraftaki bilgiden çıkardığı sonucu soruyor.</a:t>
            </a:r>
            <a:endParaRPr lang="tr-TR" dirty="0"/>
          </a:p>
          <a:p>
            <a:pPr marL="0" indent="0">
              <a:buNone/>
            </a:pPr>
            <a:endParaRPr lang="tr-TR" b="1" dirty="0" smtClean="0"/>
          </a:p>
          <a:p>
            <a:pPr marL="0" indent="0">
              <a:buNone/>
            </a:pPr>
            <a:r>
              <a:rPr lang="en-US" b="1" dirty="0" smtClean="0"/>
              <a:t>The </a:t>
            </a:r>
            <a:r>
              <a:rPr lang="en-US" b="1" dirty="0"/>
              <a:t>writer explains that —</a:t>
            </a:r>
            <a:r>
              <a:rPr lang="tr-TR" b="1" dirty="0"/>
              <a:t>.</a:t>
            </a:r>
            <a:endParaRPr lang="tr-TR" dirty="0"/>
          </a:p>
          <a:p>
            <a:pPr marL="0" indent="0">
              <a:buNone/>
            </a:pPr>
            <a:r>
              <a:rPr lang="tr-TR" i="1" dirty="0"/>
              <a:t>Yazarın açıklama yaptığı yerden soru soruyor.</a:t>
            </a:r>
            <a:endParaRPr lang="tr-TR" dirty="0"/>
          </a:p>
          <a:p>
            <a:pPr marL="0" indent="0">
              <a:buNone/>
            </a:pPr>
            <a:endParaRPr lang="tr-TR" dirty="0"/>
          </a:p>
        </p:txBody>
      </p:sp>
    </p:spTree>
    <p:extLst>
      <p:ext uri="{BB962C8B-B14F-4D97-AF65-F5344CB8AC3E}">
        <p14:creationId xmlns:p14="http://schemas.microsoft.com/office/powerpoint/2010/main" val="205830057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normAutofit/>
          </a:bodyPr>
          <a:lstStyle/>
          <a:p>
            <a:pPr marL="0" indent="0">
              <a:buNone/>
            </a:pPr>
            <a:r>
              <a:rPr lang="en-US" b="1" dirty="0"/>
              <a:t>As one can conclude from the passage, —</a:t>
            </a:r>
            <a:r>
              <a:rPr lang="tr-TR" b="1" dirty="0"/>
              <a:t>.</a:t>
            </a:r>
            <a:endParaRPr lang="tr-TR" dirty="0"/>
          </a:p>
          <a:p>
            <a:pPr marL="0" indent="0" algn="just">
              <a:buNone/>
            </a:pPr>
            <a:r>
              <a:rPr lang="tr-TR" i="1" dirty="0"/>
              <a:t>Paragraftaki bir bilgiden yorum yapılınca çıkacak bilgiyi sormaktadır.</a:t>
            </a:r>
            <a:endParaRPr lang="tr-TR" dirty="0"/>
          </a:p>
          <a:p>
            <a:pPr marL="0" indent="0" algn="just">
              <a:buNone/>
            </a:pPr>
            <a:endParaRPr lang="tr-TR" b="1" i="1" dirty="0" smtClean="0"/>
          </a:p>
          <a:p>
            <a:pPr marL="0" indent="0" algn="just">
              <a:buNone/>
            </a:pPr>
            <a:r>
              <a:rPr lang="en-US" b="1" i="1" dirty="0" smtClean="0"/>
              <a:t>As </a:t>
            </a:r>
            <a:r>
              <a:rPr lang="en-US" b="1" dirty="0"/>
              <a:t>stressed in the passage, —</a:t>
            </a:r>
            <a:r>
              <a:rPr lang="tr-TR" b="1" dirty="0"/>
              <a:t>.</a:t>
            </a:r>
            <a:endParaRPr lang="tr-TR" dirty="0"/>
          </a:p>
          <a:p>
            <a:pPr marL="0" indent="0" algn="just">
              <a:buNone/>
            </a:pPr>
            <a:r>
              <a:rPr lang="tr-TR" i="1" dirty="0"/>
              <a:t>Paragrafta vurgu yapılan bir yerden soru soruluyor.</a:t>
            </a:r>
            <a:r>
              <a:rPr lang="en-US" i="1" dirty="0"/>
              <a:t> "Stressed", "emphasized"</a:t>
            </a:r>
            <a:r>
              <a:rPr lang="tr-TR" i="1" dirty="0"/>
              <a:t> geçen soru köklerinde diğer seçeneklerdeki ifadelerde doğru cevaba yakın olabilir. Burada sizden özellikle vurgulanan neyse o istenmektedir.</a:t>
            </a:r>
            <a:endParaRPr lang="tr-TR" dirty="0"/>
          </a:p>
          <a:p>
            <a:pPr marL="0" indent="0" algn="just">
              <a:buNone/>
            </a:pPr>
            <a:endParaRPr lang="tr-TR" b="1" dirty="0" smtClean="0"/>
          </a:p>
          <a:p>
            <a:pPr marL="0" indent="0" algn="just">
              <a:buNone/>
            </a:pPr>
            <a:r>
              <a:rPr lang="en-US" b="1" dirty="0" smtClean="0"/>
              <a:t>The </a:t>
            </a:r>
            <a:r>
              <a:rPr lang="en-US" b="1" dirty="0"/>
              <a:t>passage mainly deals with —</a:t>
            </a:r>
            <a:r>
              <a:rPr lang="tr-TR" b="1" dirty="0"/>
              <a:t>.</a:t>
            </a:r>
            <a:endParaRPr lang="tr-TR" dirty="0"/>
          </a:p>
          <a:p>
            <a:pPr marL="0" indent="0" algn="just">
              <a:buNone/>
            </a:pPr>
            <a:r>
              <a:rPr lang="tr-TR" i="1" dirty="0"/>
              <a:t>Paragrafın</a:t>
            </a:r>
            <a:r>
              <a:rPr lang="en-US" i="1" dirty="0"/>
              <a:t> </a:t>
            </a:r>
            <a:r>
              <a:rPr lang="en-US" i="1" dirty="0" err="1"/>
              <a:t>ana</a:t>
            </a:r>
            <a:r>
              <a:rPr lang="tr-TR" i="1" dirty="0"/>
              <a:t> fikrini soruyor.</a:t>
            </a:r>
            <a:endParaRPr lang="tr-TR" dirty="0"/>
          </a:p>
        </p:txBody>
      </p:sp>
    </p:spTree>
    <p:extLst>
      <p:ext uri="{BB962C8B-B14F-4D97-AF65-F5344CB8AC3E}">
        <p14:creationId xmlns:p14="http://schemas.microsoft.com/office/powerpoint/2010/main" val="375430193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normAutofit fontScale="92500" lnSpcReduction="20000"/>
          </a:bodyPr>
          <a:lstStyle/>
          <a:p>
            <a:pPr marL="0" indent="0">
              <a:buNone/>
            </a:pPr>
            <a:r>
              <a:rPr lang="en-US" b="1" dirty="0"/>
              <a:t>The passage puts emphasis on —</a:t>
            </a:r>
            <a:r>
              <a:rPr lang="tr-TR" b="1" dirty="0"/>
              <a:t>.</a:t>
            </a:r>
            <a:endParaRPr lang="tr-TR" dirty="0"/>
          </a:p>
          <a:p>
            <a:pPr marL="0" indent="0">
              <a:buNone/>
            </a:pPr>
            <a:r>
              <a:rPr lang="tr-TR" i="1" dirty="0"/>
              <a:t>Paragrafta vurgu yapılan bir yerden soru soruluyor.</a:t>
            </a:r>
            <a:endParaRPr lang="tr-TR" dirty="0"/>
          </a:p>
          <a:p>
            <a:pPr marL="0" indent="0">
              <a:buNone/>
            </a:pPr>
            <a:endParaRPr lang="tr-TR" b="1" dirty="0" smtClean="0"/>
          </a:p>
          <a:p>
            <a:pPr marL="0" indent="0">
              <a:buNone/>
            </a:pPr>
            <a:r>
              <a:rPr lang="en-US" b="1" dirty="0" smtClean="0"/>
              <a:t>As </a:t>
            </a:r>
            <a:r>
              <a:rPr lang="en-US" b="1" dirty="0"/>
              <a:t>the author implies —</a:t>
            </a:r>
            <a:r>
              <a:rPr lang="tr-TR" b="1" dirty="0"/>
              <a:t>.</a:t>
            </a:r>
            <a:endParaRPr lang="tr-TR" dirty="0"/>
          </a:p>
          <a:p>
            <a:pPr marL="0" indent="0">
              <a:buNone/>
            </a:pPr>
            <a:r>
              <a:rPr lang="tr-TR" i="1" dirty="0"/>
              <a:t>Yazarın ima ettiği bir bilgi soruluyor.</a:t>
            </a:r>
            <a:endParaRPr lang="tr-TR" dirty="0"/>
          </a:p>
          <a:p>
            <a:pPr marL="0" indent="0">
              <a:buNone/>
            </a:pPr>
            <a:endParaRPr lang="tr-TR" b="1" dirty="0" smtClean="0"/>
          </a:p>
          <a:p>
            <a:pPr marL="0" indent="0">
              <a:buNone/>
            </a:pPr>
            <a:r>
              <a:rPr lang="en-US" b="1" dirty="0" smtClean="0"/>
              <a:t>One </a:t>
            </a:r>
            <a:r>
              <a:rPr lang="en-US" b="1" dirty="0"/>
              <a:t>can conclude from the details given in the passage that —</a:t>
            </a:r>
            <a:r>
              <a:rPr lang="tr-TR" b="1" dirty="0"/>
              <a:t>.</a:t>
            </a:r>
            <a:endParaRPr lang="tr-TR" dirty="0"/>
          </a:p>
          <a:p>
            <a:pPr marL="0" indent="0">
              <a:buNone/>
            </a:pPr>
            <a:r>
              <a:rPr lang="tr-TR" i="1" dirty="0" smtClean="0"/>
              <a:t>Paragrafta </a:t>
            </a:r>
            <a:r>
              <a:rPr lang="tr-TR" i="1" dirty="0"/>
              <a:t>verilen detaylardan çıkarılabilecek sonuç sorulmaktadır.</a:t>
            </a:r>
            <a:endParaRPr lang="tr-TR" dirty="0"/>
          </a:p>
          <a:p>
            <a:pPr marL="0" indent="0">
              <a:buNone/>
            </a:pPr>
            <a:endParaRPr lang="tr-TR" b="1" dirty="0" smtClean="0"/>
          </a:p>
          <a:p>
            <a:pPr marL="0" indent="0">
              <a:buNone/>
            </a:pPr>
            <a:r>
              <a:rPr lang="en-US" b="1" dirty="0" smtClean="0"/>
              <a:t>It </a:t>
            </a:r>
            <a:r>
              <a:rPr lang="en-US" b="1" dirty="0"/>
              <a:t>is suggested in the passage that —</a:t>
            </a:r>
            <a:r>
              <a:rPr lang="tr-TR" b="1" dirty="0"/>
              <a:t>.</a:t>
            </a:r>
            <a:endParaRPr lang="tr-TR" dirty="0"/>
          </a:p>
          <a:p>
            <a:pPr marL="0" indent="0">
              <a:buNone/>
            </a:pPr>
            <a:r>
              <a:rPr lang="tr-TR" i="1" dirty="0"/>
              <a:t>Paragrafta sunulan bir düşünceden ya da bilgiden soru sorulmaktadır.</a:t>
            </a:r>
            <a:endParaRPr lang="tr-TR" dirty="0"/>
          </a:p>
        </p:txBody>
      </p:sp>
    </p:spTree>
    <p:extLst>
      <p:ext uri="{BB962C8B-B14F-4D97-AF65-F5344CB8AC3E}">
        <p14:creationId xmlns:p14="http://schemas.microsoft.com/office/powerpoint/2010/main" val="113389207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pPr algn="ctr"/>
            <a:r>
              <a:rPr lang="tr-TR" b="1" dirty="0" smtClean="0"/>
              <a:t>Seçeneklerden giderek eleme yapabileceğim taktikler var mıdır?</a:t>
            </a:r>
            <a:endParaRPr lang="tr-TR" dirty="0"/>
          </a:p>
        </p:txBody>
      </p:sp>
      <p:sp>
        <p:nvSpPr>
          <p:cNvPr id="3" name="İçerik Yer Tutucusu 2"/>
          <p:cNvSpPr>
            <a:spLocks noGrp="1"/>
          </p:cNvSpPr>
          <p:nvPr>
            <p:ph idx="1"/>
          </p:nvPr>
        </p:nvSpPr>
        <p:spPr/>
        <p:txBody>
          <a:bodyPr/>
          <a:lstStyle/>
          <a:p>
            <a:pPr marL="0" indent="0" algn="just">
              <a:buNone/>
            </a:pPr>
            <a:endParaRPr lang="tr-TR" dirty="0" smtClean="0"/>
          </a:p>
          <a:p>
            <a:pPr marL="0" indent="0" algn="just">
              <a:buNone/>
            </a:pPr>
            <a:r>
              <a:rPr lang="tr-TR" dirty="0" smtClean="0"/>
              <a:t>Paragraf </a:t>
            </a:r>
            <a:r>
              <a:rPr lang="tr-TR" dirty="0"/>
              <a:t>sorularında anlam çok önemlidir ve sorular ancak parçayı anlamakla çözülebilecek niteliklere sahiptirler. Özellikle son yıllardaki sınavlarda artık anlamadan belli taktikler uygulayarak çözülebilecek sorular eskisi kadar verilmemektedir. </a:t>
            </a:r>
            <a:endParaRPr lang="tr-TR" dirty="0" smtClean="0"/>
          </a:p>
          <a:p>
            <a:pPr marL="0" indent="0" algn="just">
              <a:buNone/>
            </a:pPr>
            <a:r>
              <a:rPr lang="tr-TR" dirty="0" smtClean="0"/>
              <a:t>Fakat </a:t>
            </a:r>
            <a:r>
              <a:rPr lang="tr-TR" dirty="0"/>
              <a:t>yine de bazı belirgin durumlar vardır ki eleme yapmak mümkün olmaktadır.</a:t>
            </a:r>
          </a:p>
          <a:p>
            <a:pPr marL="0" indent="0">
              <a:buNone/>
            </a:pPr>
            <a:endParaRPr lang="tr-TR" dirty="0"/>
          </a:p>
        </p:txBody>
      </p:sp>
    </p:spTree>
    <p:extLst>
      <p:ext uri="{BB962C8B-B14F-4D97-AF65-F5344CB8AC3E}">
        <p14:creationId xmlns:p14="http://schemas.microsoft.com/office/powerpoint/2010/main" val="180009277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pPr marL="0" indent="0" algn="just">
              <a:buNone/>
            </a:pPr>
            <a:r>
              <a:rPr lang="tr-TR" dirty="0" smtClean="0"/>
              <a:t>Aşağıda </a:t>
            </a:r>
            <a:r>
              <a:rPr lang="en-US" b="1" dirty="0"/>
              <a:t>YDS</a:t>
            </a:r>
            <a:r>
              <a:rPr lang="tr-TR" b="1" dirty="0"/>
              <a:t> ve LYS-DİL </a:t>
            </a:r>
            <a:r>
              <a:rPr lang="tr-TR" dirty="0"/>
              <a:t>sınavlarında verilmiş olan bazı seçeneklerden seçmeler vardır. </a:t>
            </a:r>
            <a:endParaRPr lang="tr-TR" dirty="0" smtClean="0"/>
          </a:p>
          <a:p>
            <a:pPr marL="0" indent="0" algn="just">
              <a:buNone/>
            </a:pPr>
            <a:r>
              <a:rPr lang="tr-TR" dirty="0" smtClean="0"/>
              <a:t>Burada </a:t>
            </a:r>
            <a:r>
              <a:rPr lang="tr-TR" dirty="0"/>
              <a:t>altı çizili yerlere dikkat ediniz. </a:t>
            </a:r>
            <a:r>
              <a:rPr lang="tr-TR" b="1" dirty="0"/>
              <a:t>"İddialı ifadeler" </a:t>
            </a:r>
            <a:r>
              <a:rPr lang="tr-TR" dirty="0"/>
              <a:t>olarak nitelendirdiğimiz bu ifadelerin geçtiği seçenekleri işaretlemekten öncelikle kaçınmalısınız. </a:t>
            </a:r>
            <a:endParaRPr lang="tr-TR" dirty="0" smtClean="0"/>
          </a:p>
          <a:p>
            <a:pPr marL="0" indent="0" algn="just">
              <a:buNone/>
            </a:pPr>
            <a:r>
              <a:rPr lang="tr-TR" dirty="0" smtClean="0"/>
              <a:t>Bu </a:t>
            </a:r>
            <a:r>
              <a:rPr lang="tr-TR" dirty="0"/>
              <a:t>tür dizilimlerin doğru yanıt olması için mutlaka bu ifadelerin aynısı ya da eş anlamlısının parça içerisinde geçmesi gerekmektedir. </a:t>
            </a:r>
            <a:endParaRPr lang="tr-TR" dirty="0" smtClean="0"/>
          </a:p>
          <a:p>
            <a:pPr marL="0" indent="0" algn="just">
              <a:buNone/>
            </a:pPr>
            <a:r>
              <a:rPr lang="tr-TR" dirty="0" smtClean="0"/>
              <a:t>Aşağıdaki </a:t>
            </a:r>
            <a:r>
              <a:rPr lang="tr-TR" dirty="0"/>
              <a:t>cümlelerde altı çizili ifadeler bu tür yapılara örnek olabilir:</a:t>
            </a:r>
          </a:p>
        </p:txBody>
      </p:sp>
    </p:spTree>
    <p:extLst>
      <p:ext uri="{BB962C8B-B14F-4D97-AF65-F5344CB8AC3E}">
        <p14:creationId xmlns:p14="http://schemas.microsoft.com/office/powerpoint/2010/main" val="4015532369"/>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normAutofit fontScale="92500" lnSpcReduction="10000"/>
          </a:bodyPr>
          <a:lstStyle/>
          <a:p>
            <a:pPr marL="514350" lvl="0" indent="-514350">
              <a:buFont typeface="+mj-lt"/>
              <a:buAutoNum type="arabicPeriod"/>
            </a:pPr>
            <a:r>
              <a:rPr lang="en-US" b="1" dirty="0" smtClean="0"/>
              <a:t>as </a:t>
            </a:r>
            <a:r>
              <a:rPr lang="en-US" b="1" dirty="0"/>
              <a:t>they are all aggressive and able to resist man's efforts to control them</a:t>
            </a:r>
            <a:endParaRPr lang="tr-TR" dirty="0"/>
          </a:p>
          <a:p>
            <a:pPr marL="514350" lvl="0" indent="-514350">
              <a:buFont typeface="+mj-lt"/>
              <a:buAutoNum type="arabicPeriod"/>
            </a:pPr>
            <a:r>
              <a:rPr lang="en-US" b="1" dirty="0" smtClean="0"/>
              <a:t>is </a:t>
            </a:r>
            <a:r>
              <a:rPr lang="en-US" b="1" u="sng" dirty="0"/>
              <a:t>only</a:t>
            </a:r>
            <a:r>
              <a:rPr lang="en-US" b="1" dirty="0"/>
              <a:t> concerned with punishment when the criminal has proved violent</a:t>
            </a:r>
            <a:endParaRPr lang="tr-TR" dirty="0"/>
          </a:p>
          <a:p>
            <a:pPr marL="514350" lvl="0" indent="-514350">
              <a:buFont typeface="+mj-lt"/>
              <a:buAutoNum type="arabicPeriod"/>
            </a:pPr>
            <a:r>
              <a:rPr lang="en-US" b="1" dirty="0"/>
              <a:t>transport facilities have to be renewed </a:t>
            </a:r>
            <a:r>
              <a:rPr lang="en-US" b="1" u="sng" dirty="0"/>
              <a:t>completely</a:t>
            </a:r>
            <a:r>
              <a:rPr lang="en-US" b="1" dirty="0"/>
              <a:t>.</a:t>
            </a:r>
            <a:endParaRPr lang="tr-TR" dirty="0"/>
          </a:p>
          <a:p>
            <a:pPr marL="514350" lvl="0" indent="-514350">
              <a:buFont typeface="+mj-lt"/>
              <a:buAutoNum type="arabicPeriod"/>
            </a:pPr>
            <a:r>
              <a:rPr lang="en-US" b="1" dirty="0"/>
              <a:t>was offered </a:t>
            </a:r>
            <a:r>
              <a:rPr lang="en-US" b="1" u="sng" dirty="0"/>
              <a:t>only</a:t>
            </a:r>
            <a:r>
              <a:rPr lang="en-US" b="1" dirty="0"/>
              <a:t> to adults.</a:t>
            </a:r>
            <a:endParaRPr lang="tr-TR" dirty="0"/>
          </a:p>
          <a:p>
            <a:pPr marL="514350" lvl="0" indent="-514350">
              <a:buFont typeface="+mj-lt"/>
              <a:buAutoNum type="arabicPeriod"/>
            </a:pPr>
            <a:r>
              <a:rPr lang="en-US" b="1" dirty="0"/>
              <a:t>was </a:t>
            </a:r>
            <a:r>
              <a:rPr lang="en-US" b="1" u="sng" dirty="0"/>
              <a:t>strictly</a:t>
            </a:r>
            <a:r>
              <a:rPr lang="en-US" b="1" dirty="0"/>
              <a:t> confined to the family environment.</a:t>
            </a:r>
            <a:endParaRPr lang="tr-TR" dirty="0"/>
          </a:p>
          <a:p>
            <a:pPr marL="514350" lvl="0" indent="-514350">
              <a:buFont typeface="+mj-lt"/>
              <a:buAutoNum type="arabicPeriod"/>
            </a:pPr>
            <a:r>
              <a:rPr lang="en-US" b="1" dirty="0"/>
              <a:t>it refers almost </a:t>
            </a:r>
            <a:r>
              <a:rPr lang="en-US" b="1" u="sng" dirty="0"/>
              <a:t>wholly</a:t>
            </a:r>
            <a:r>
              <a:rPr lang="en-US" b="1" dirty="0"/>
              <a:t> to the activities of women</a:t>
            </a:r>
            <a:endParaRPr lang="tr-TR" dirty="0"/>
          </a:p>
          <a:p>
            <a:pPr marL="514350" lvl="0" indent="-514350">
              <a:buFont typeface="+mj-lt"/>
              <a:buAutoNum type="arabicPeriod"/>
            </a:pPr>
            <a:r>
              <a:rPr lang="en-US" b="1" dirty="0"/>
              <a:t>have </a:t>
            </a:r>
            <a:r>
              <a:rPr lang="en-US" b="1" u="sng" dirty="0"/>
              <a:t>always</a:t>
            </a:r>
            <a:r>
              <a:rPr lang="en-US" b="1" dirty="0"/>
              <a:t> play </a:t>
            </a:r>
            <a:r>
              <a:rPr lang="en-US" b="1" dirty="0" err="1"/>
              <a:t>jd</a:t>
            </a:r>
            <a:r>
              <a:rPr lang="en-US" b="1" dirty="0"/>
              <a:t> an important part in the communities' working activity</a:t>
            </a:r>
            <a:endParaRPr lang="tr-TR" dirty="0"/>
          </a:p>
          <a:p>
            <a:pPr marL="514350" lvl="0" indent="-514350">
              <a:buFont typeface="+mj-lt"/>
              <a:buAutoNum type="arabicPeriod"/>
            </a:pPr>
            <a:r>
              <a:rPr lang="en-US" b="1" dirty="0"/>
              <a:t>have </a:t>
            </a:r>
            <a:r>
              <a:rPr lang="en-US" b="1" u="sng" dirty="0"/>
              <a:t>never</a:t>
            </a:r>
            <a:r>
              <a:rPr lang="en-US" b="1" dirty="0"/>
              <a:t> been regarded as economically useful</a:t>
            </a:r>
            <a:endParaRPr lang="tr-TR" dirty="0"/>
          </a:p>
          <a:p>
            <a:pPr marL="514350" lvl="0" indent="-514350">
              <a:buFont typeface="+mj-lt"/>
              <a:buAutoNum type="arabicPeriod"/>
            </a:pPr>
            <a:r>
              <a:rPr lang="en-US" b="1" dirty="0"/>
              <a:t>spinning and weaving are the </a:t>
            </a:r>
            <a:r>
              <a:rPr lang="en-US" b="1" u="sng" dirty="0"/>
              <a:t>only</a:t>
            </a:r>
            <a:r>
              <a:rPr lang="en-US" b="1" dirty="0"/>
              <a:t> major economic activities</a:t>
            </a:r>
            <a:endParaRPr lang="tr-TR" dirty="0"/>
          </a:p>
          <a:p>
            <a:pPr marL="514350" indent="-514350">
              <a:buFont typeface="+mj-lt"/>
              <a:buAutoNum type="arabicPeriod"/>
            </a:pPr>
            <a:r>
              <a:rPr lang="en-US" b="1" u="sng" dirty="0"/>
              <a:t>always</a:t>
            </a:r>
            <a:r>
              <a:rPr lang="en-US" b="1" dirty="0"/>
              <a:t> represent animals in a single color</a:t>
            </a:r>
            <a:endParaRPr lang="tr-TR" dirty="0"/>
          </a:p>
        </p:txBody>
      </p:sp>
    </p:spTree>
    <p:extLst>
      <p:ext uri="{BB962C8B-B14F-4D97-AF65-F5344CB8AC3E}">
        <p14:creationId xmlns:p14="http://schemas.microsoft.com/office/powerpoint/2010/main" val="311528436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normAutofit/>
          </a:bodyPr>
          <a:lstStyle/>
          <a:p>
            <a:pPr marL="0" lvl="0" indent="0">
              <a:buNone/>
            </a:pPr>
            <a:r>
              <a:rPr lang="tr-TR" b="1" dirty="0" smtClean="0"/>
              <a:t>11. </a:t>
            </a:r>
            <a:r>
              <a:rPr lang="en-US" b="1" dirty="0" smtClean="0"/>
              <a:t>life </a:t>
            </a:r>
            <a:r>
              <a:rPr lang="en-US" b="1" u="sng" dirty="0"/>
              <a:t>never</a:t>
            </a:r>
            <a:r>
              <a:rPr lang="en-US" b="1" dirty="0"/>
              <a:t> gets boring for the </a:t>
            </a:r>
            <a:r>
              <a:rPr lang="en-US" b="1" dirty="0" smtClean="0"/>
              <a:t>crew</a:t>
            </a:r>
            <a:endParaRPr lang="tr-TR" dirty="0" smtClean="0"/>
          </a:p>
          <a:p>
            <a:pPr marL="0" lvl="0" indent="0">
              <a:buNone/>
            </a:pPr>
            <a:r>
              <a:rPr lang="tr-TR" b="1" dirty="0" smtClean="0"/>
              <a:t>12. </a:t>
            </a:r>
            <a:r>
              <a:rPr lang="en-US" b="1" dirty="0" smtClean="0"/>
              <a:t>were all unnecessarily complicated</a:t>
            </a:r>
            <a:endParaRPr lang="tr-TR" dirty="0" smtClean="0"/>
          </a:p>
          <a:p>
            <a:pPr marL="0" indent="0">
              <a:buNone/>
            </a:pPr>
            <a:endParaRPr lang="tr-TR" dirty="0" smtClean="0"/>
          </a:p>
          <a:p>
            <a:pPr marL="0" indent="0" algn="just">
              <a:buNone/>
            </a:pPr>
            <a:r>
              <a:rPr lang="tr-TR" dirty="0" smtClean="0"/>
              <a:t>Çok </a:t>
            </a:r>
            <a:r>
              <a:rPr lang="tr-TR" dirty="0"/>
              <a:t>iddialı sözcüklerin bulunduğu seçenekler </a:t>
            </a:r>
            <a:r>
              <a:rPr lang="tr-TR" u="sng" dirty="0"/>
              <a:t>genellikle</a:t>
            </a:r>
            <a:r>
              <a:rPr lang="tr-TR" dirty="0"/>
              <a:t> çeldirici olmaktadırlar. </a:t>
            </a:r>
            <a:r>
              <a:rPr lang="en-US" b="1" i="1" dirty="0"/>
              <a:t>(Only, solely, </a:t>
            </a:r>
            <a:r>
              <a:rPr lang="en-US" b="1" i="1" dirty="0" smtClean="0"/>
              <a:t>extremely,</a:t>
            </a:r>
            <a:r>
              <a:rPr lang="tr-TR" b="1" i="1" dirty="0" smtClean="0"/>
              <a:t> </a:t>
            </a:r>
            <a:r>
              <a:rPr lang="en-US" b="1" i="1" dirty="0" smtClean="0"/>
              <a:t>completely</a:t>
            </a:r>
            <a:r>
              <a:rPr lang="en-US" b="1" i="1" dirty="0"/>
              <a:t>, always, never, </a:t>
            </a:r>
            <a:r>
              <a:rPr lang="en-US" b="1" i="1" dirty="0" smtClean="0"/>
              <a:t>fully</a:t>
            </a:r>
            <a:r>
              <a:rPr lang="tr-TR" b="1" i="1" dirty="0" smtClean="0"/>
              <a:t>). </a:t>
            </a:r>
          </a:p>
          <a:p>
            <a:pPr marL="0" indent="0" algn="just">
              <a:buNone/>
            </a:pPr>
            <a:r>
              <a:rPr lang="tr-TR" dirty="0" smtClean="0"/>
              <a:t>Tekrar </a:t>
            </a:r>
            <a:r>
              <a:rPr lang="tr-TR" dirty="0"/>
              <a:t>hatırlatmamızda fayda vardır ki; eğer parçanın İçerisinde </a:t>
            </a:r>
            <a:r>
              <a:rPr lang="tr-TR" dirty="0" smtClean="0"/>
              <a:t>bu kelimelerin </a:t>
            </a:r>
            <a:r>
              <a:rPr lang="tr-TR" dirty="0"/>
              <a:t>aynısı ya da eş anlamlısı varsa o zaman dikkatli olunmalıdır.</a:t>
            </a:r>
          </a:p>
          <a:p>
            <a:pPr marL="0" indent="0">
              <a:buNone/>
            </a:pPr>
            <a:endParaRPr lang="tr-TR" dirty="0"/>
          </a:p>
        </p:txBody>
      </p:sp>
    </p:spTree>
    <p:extLst>
      <p:ext uri="{BB962C8B-B14F-4D97-AF65-F5344CB8AC3E}">
        <p14:creationId xmlns:p14="http://schemas.microsoft.com/office/powerpoint/2010/main" val="3716435794"/>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tr-TR" b="1" dirty="0" smtClean="0"/>
              <a:t>SONUÇ</a:t>
            </a:r>
            <a:endParaRPr lang="tr-TR" b="1" dirty="0"/>
          </a:p>
        </p:txBody>
      </p:sp>
      <p:sp>
        <p:nvSpPr>
          <p:cNvPr id="3" name="İçerik Yer Tutucusu 2"/>
          <p:cNvSpPr>
            <a:spLocks noGrp="1"/>
          </p:cNvSpPr>
          <p:nvPr>
            <p:ph idx="1"/>
          </p:nvPr>
        </p:nvSpPr>
        <p:spPr/>
        <p:txBody>
          <a:bodyPr/>
          <a:lstStyle/>
          <a:p>
            <a:pPr marL="0" indent="0" algn="ctr">
              <a:buNone/>
            </a:pPr>
            <a:r>
              <a:rPr lang="tr-TR" dirty="0" smtClean="0"/>
              <a:t>Öncelikle </a:t>
            </a:r>
            <a:r>
              <a:rPr lang="tr-TR" dirty="0"/>
              <a:t>paragrafın ilk cümlesini okuyarak ya da hızlı bir tarama yaparak paragrafın ne ile ilgili </a:t>
            </a:r>
            <a:r>
              <a:rPr lang="tr-TR" dirty="0" smtClean="0"/>
              <a:t>olabileceğine </a:t>
            </a:r>
            <a:r>
              <a:rPr lang="tr-TR" dirty="0"/>
              <a:t>dair tahminde bulunduk</a:t>
            </a:r>
            <a:r>
              <a:rPr lang="tr-TR" dirty="0" smtClean="0"/>
              <a:t>.</a:t>
            </a:r>
          </a:p>
          <a:p>
            <a:pPr marL="0" indent="0" algn="just">
              <a:buNone/>
            </a:pPr>
            <a:endParaRPr lang="tr-TR" dirty="0" smtClean="0"/>
          </a:p>
          <a:p>
            <a:pPr marL="0" indent="0" algn="ctr">
              <a:buNone/>
            </a:pPr>
            <a:r>
              <a:rPr lang="tr-TR" dirty="0" smtClean="0"/>
              <a:t>Sonrasında</a:t>
            </a:r>
            <a:r>
              <a:rPr lang="tr-TR" dirty="0"/>
              <a:t>, soru köklerini analiz ettik ve hangilerinin spesifik </a:t>
            </a:r>
            <a:r>
              <a:rPr lang="tr-TR" dirty="0" smtClean="0"/>
              <a:t> hangilerinin </a:t>
            </a:r>
            <a:r>
              <a:rPr lang="tr-TR" dirty="0"/>
              <a:t>genel soru kökü </a:t>
            </a:r>
            <a:r>
              <a:rPr lang="tr-TR" dirty="0" smtClean="0"/>
              <a:t>olduğuna </a:t>
            </a:r>
            <a:r>
              <a:rPr lang="tr-TR" dirty="0"/>
              <a:t>karar verdik. </a:t>
            </a:r>
            <a:endParaRPr lang="tr-TR" dirty="0" smtClean="0"/>
          </a:p>
          <a:p>
            <a:pPr marL="0" indent="0" algn="just">
              <a:buNone/>
            </a:pPr>
            <a:endParaRPr lang="tr-TR" dirty="0" smtClean="0"/>
          </a:p>
          <a:p>
            <a:pPr marL="0" indent="0" algn="ctr">
              <a:buNone/>
            </a:pPr>
            <a:r>
              <a:rPr lang="tr-TR" dirty="0" smtClean="0"/>
              <a:t>Size </a:t>
            </a:r>
            <a:r>
              <a:rPr lang="tr-TR" dirty="0"/>
              <a:t>sunulan soru köklerinin yaklaşık yüzde 60'i spesifik soru kökü olacaktır. Örneğin,</a:t>
            </a:r>
            <a:r>
              <a:rPr lang="en-US" dirty="0"/>
              <a:t> YDS</a:t>
            </a:r>
            <a:r>
              <a:rPr lang="tr-TR" dirty="0"/>
              <a:t> sınavındaki 20 sorunun 11-12 tanesi mutlaka spesifik soru kökü olarak </a:t>
            </a:r>
            <a:r>
              <a:rPr lang="tr-TR" dirty="0" smtClean="0"/>
              <a:t>gelmektedir.</a:t>
            </a:r>
          </a:p>
          <a:p>
            <a:pPr marL="0" indent="0" algn="just">
              <a:buNone/>
            </a:pPr>
            <a:endParaRPr lang="tr-TR" dirty="0"/>
          </a:p>
        </p:txBody>
      </p:sp>
    </p:spTree>
    <p:extLst>
      <p:ext uri="{BB962C8B-B14F-4D97-AF65-F5344CB8AC3E}">
        <p14:creationId xmlns:p14="http://schemas.microsoft.com/office/powerpoint/2010/main" val="3403812093"/>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pPr marL="0" indent="0" algn="just">
              <a:buNone/>
            </a:pPr>
            <a:r>
              <a:rPr lang="tr-TR" dirty="0" smtClean="0"/>
              <a:t>Soru </a:t>
            </a:r>
            <a:r>
              <a:rPr lang="tr-TR" dirty="0"/>
              <a:t>köklerinin analizi </a:t>
            </a:r>
            <a:r>
              <a:rPr lang="tr-TR" dirty="0" smtClean="0"/>
              <a:t>esnasında </a:t>
            </a:r>
            <a:r>
              <a:rPr lang="tr-TR" b="1" dirty="0"/>
              <a:t>soru köklerinde önemli olabilecek şifre kelimeleri belirledik</a:t>
            </a:r>
            <a:r>
              <a:rPr lang="tr-TR" dirty="0"/>
              <a:t>. Bu şekilde paragrafın bizden hangi bilgilere yoğunlaşmamızı istediğini öğrendik. </a:t>
            </a:r>
            <a:endParaRPr lang="tr-TR" dirty="0" smtClean="0"/>
          </a:p>
          <a:p>
            <a:pPr marL="0" indent="0" algn="just">
              <a:buNone/>
            </a:pPr>
            <a:r>
              <a:rPr lang="tr-TR" dirty="0" smtClean="0"/>
              <a:t>Daha </a:t>
            </a:r>
            <a:r>
              <a:rPr lang="tr-TR" dirty="0"/>
              <a:t>sonra paragrafı okumaya başladık ve okuma esnasında soru köklerinde geçen şifre kelimelerin aynısını, eş anlamlısını ya da onları çağrıştıran herhangi bir ifadeyi gördüğümüzde mevcut cümlede kalıp, ilgili soruya gidip parçadaki cümle ile o sorunun seçenekleri arasında bir anlam bütünlüğü kurmaya çalıştık</a:t>
            </a:r>
            <a:r>
              <a:rPr lang="tr-TR" dirty="0" smtClean="0"/>
              <a:t>.</a:t>
            </a:r>
          </a:p>
          <a:p>
            <a:pPr marL="0" indent="0" algn="just">
              <a:buNone/>
            </a:pPr>
            <a:r>
              <a:rPr lang="tr-TR" dirty="0"/>
              <a:t>Bu şekilde paragrafı okuma esnasında soruları sırasıyla yapmadan bir kaç sorunun doğru yanıtına ulaştık.</a:t>
            </a:r>
          </a:p>
        </p:txBody>
      </p:sp>
    </p:spTree>
    <p:extLst>
      <p:ext uri="{BB962C8B-B14F-4D97-AF65-F5344CB8AC3E}">
        <p14:creationId xmlns:p14="http://schemas.microsoft.com/office/powerpoint/2010/main" val="2614303390"/>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normAutofit fontScale="92500" lnSpcReduction="20000"/>
          </a:bodyPr>
          <a:lstStyle/>
          <a:p>
            <a:pPr marL="0" indent="0" algn="just">
              <a:buNone/>
            </a:pPr>
            <a:endParaRPr lang="tr-TR" sz="3000" dirty="0" smtClean="0"/>
          </a:p>
          <a:p>
            <a:pPr marL="0" indent="0" algn="just">
              <a:buNone/>
            </a:pPr>
            <a:r>
              <a:rPr lang="tr-TR" sz="3000" dirty="0" smtClean="0"/>
              <a:t>Parçanın </a:t>
            </a:r>
            <a:r>
              <a:rPr lang="tr-TR" sz="3000" dirty="0"/>
              <a:t>hepsi bittikten sonra da genel soru köklerine yönelip seçeneklerde elemeler yaparak doğru yanıta ulaştık. Sizden parça ile ilgili genel yorum, çıkarım, yazarın düşüncesi vs. gibi konularda doğru yanıta ulaşmanızın istendiği sorularda ise seçenekleri parçaya göre </a:t>
            </a:r>
            <a:r>
              <a:rPr lang="en-US" sz="3000" b="1" dirty="0"/>
              <a:t>"True, False, Not in the Text" </a:t>
            </a:r>
            <a:r>
              <a:rPr lang="tr-TR" sz="3000" dirty="0"/>
              <a:t>şeklinde tek tek değerlendirerek doğru yanıtı bulmanız gerekmektedir.</a:t>
            </a:r>
          </a:p>
        </p:txBody>
      </p:sp>
    </p:spTree>
    <p:extLst>
      <p:ext uri="{BB962C8B-B14F-4D97-AF65-F5344CB8AC3E}">
        <p14:creationId xmlns:p14="http://schemas.microsoft.com/office/powerpoint/2010/main" val="1359375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Eğer tarama yapıyorsanız ?</a:t>
            </a:r>
            <a:endParaRPr lang="tr-TR" dirty="0"/>
          </a:p>
        </p:txBody>
      </p:sp>
      <p:sp>
        <p:nvSpPr>
          <p:cNvPr id="3" name="İçerik Yer Tutucusu 2"/>
          <p:cNvSpPr>
            <a:spLocks noGrp="1"/>
          </p:cNvSpPr>
          <p:nvPr>
            <p:ph idx="1"/>
          </p:nvPr>
        </p:nvSpPr>
        <p:spPr/>
        <p:txBody>
          <a:bodyPr/>
          <a:lstStyle/>
          <a:p>
            <a:pPr marL="0" indent="0" algn="just">
              <a:buNone/>
            </a:pPr>
            <a:endParaRPr lang="tr-TR" dirty="0" smtClean="0"/>
          </a:p>
          <a:p>
            <a:pPr marL="0" indent="0" algn="just">
              <a:buNone/>
            </a:pPr>
            <a:endParaRPr lang="tr-TR" dirty="0"/>
          </a:p>
          <a:p>
            <a:pPr marL="0" indent="0" algn="just">
              <a:buNone/>
            </a:pPr>
            <a:r>
              <a:rPr lang="tr-TR" dirty="0" smtClean="0"/>
              <a:t>Yukarıdaki </a:t>
            </a:r>
            <a:r>
              <a:rPr lang="tr-TR" dirty="0"/>
              <a:t>ifadelerin dışında kalan yerlerde de kelimeleri tek kelime halinde değil de ikili dizilimler halinde çizmenizde fayda vardır. Örneğin </a:t>
            </a:r>
            <a:r>
              <a:rPr lang="en-US" b="1" dirty="0"/>
              <a:t>"fatal" </a:t>
            </a:r>
            <a:r>
              <a:rPr lang="tr-TR" dirty="0"/>
              <a:t>kelimesi tek başında değil de devamındaki kelimeyle beraber </a:t>
            </a:r>
            <a:r>
              <a:rPr lang="en-US" b="1" dirty="0"/>
              <a:t>"</a:t>
            </a:r>
            <a:r>
              <a:rPr lang="en-US" b="1" u="sng" dirty="0"/>
              <a:t>fatal disease</a:t>
            </a:r>
            <a:r>
              <a:rPr lang="en-US" b="1" dirty="0"/>
              <a:t>" </a:t>
            </a:r>
            <a:r>
              <a:rPr lang="tr-TR" dirty="0"/>
              <a:t>şeklinde</a:t>
            </a:r>
          </a:p>
        </p:txBody>
      </p:sp>
    </p:spTree>
    <p:extLst>
      <p:ext uri="{BB962C8B-B14F-4D97-AF65-F5344CB8AC3E}">
        <p14:creationId xmlns:p14="http://schemas.microsoft.com/office/powerpoint/2010/main" val="2158880391"/>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normAutofit/>
          </a:bodyPr>
          <a:lstStyle/>
          <a:p>
            <a:pPr marL="0" indent="0" algn="just">
              <a:buNone/>
            </a:pPr>
            <a:endParaRPr lang="tr-TR" sz="3000" dirty="0" smtClean="0"/>
          </a:p>
          <a:p>
            <a:pPr marL="0" indent="0" algn="just">
              <a:buNone/>
            </a:pPr>
            <a:endParaRPr lang="tr-TR" sz="3000" dirty="0"/>
          </a:p>
          <a:p>
            <a:pPr marL="0" indent="0" algn="just">
              <a:buNone/>
            </a:pPr>
            <a:r>
              <a:rPr lang="tr-TR" sz="3000" dirty="0" smtClean="0"/>
              <a:t>Kısaca</a:t>
            </a:r>
            <a:r>
              <a:rPr lang="tr-TR" sz="3000" dirty="0"/>
              <a:t>, genel olarak </a:t>
            </a:r>
            <a:r>
              <a:rPr lang="tr-TR" sz="3000" b="1" dirty="0"/>
              <a:t>"soru kökü, parçadaki cümle, doğru yanıt" </a:t>
            </a:r>
            <a:r>
              <a:rPr lang="tr-TR" sz="3000" dirty="0"/>
              <a:t>eşleşmesi yaptık. Eğer bu şekilde paragraf sorularını cevaplandırabilirseniz sınavı zamanında bitirememe, yani süre sorununuz olmayacaktır.</a:t>
            </a:r>
          </a:p>
        </p:txBody>
      </p:sp>
    </p:spTree>
    <p:extLst>
      <p:ext uri="{BB962C8B-B14F-4D97-AF65-F5344CB8AC3E}">
        <p14:creationId xmlns:p14="http://schemas.microsoft.com/office/powerpoint/2010/main" val="53233730"/>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normAutofit fontScale="92500" lnSpcReduction="10000"/>
          </a:bodyPr>
          <a:lstStyle/>
          <a:p>
            <a:pPr marL="0" indent="0" algn="just">
              <a:buNone/>
            </a:pPr>
            <a:endParaRPr lang="tr-TR" sz="3000" dirty="0" smtClean="0"/>
          </a:p>
          <a:p>
            <a:pPr marL="0" indent="0" algn="just">
              <a:buNone/>
            </a:pPr>
            <a:r>
              <a:rPr lang="tr-TR" sz="3000" dirty="0" smtClean="0"/>
              <a:t>Aşağıdaki </a:t>
            </a:r>
            <a:r>
              <a:rPr lang="tr-TR" sz="3000" dirty="0"/>
              <a:t>dizilimler sınavlarda çıkmış olan okuma parçalarından tesadüfi olarak </a:t>
            </a:r>
            <a:r>
              <a:rPr lang="tr-TR" sz="3000" dirty="0" smtClean="0"/>
              <a:t>seçilen </a:t>
            </a:r>
            <a:r>
              <a:rPr lang="tr-TR" sz="3000" dirty="0"/>
              <a:t>spesifik soru kökü, parçadaki cümle, doğru yanıt eşleşmesine dair örneklerdir. Bu ifadeleri okuyarak soru kökünün parçada sizi nereye yönlendirebileceğini ve parçada geçen bu İfadenin seçeneklerde ne şekilde eş anlamı ile verildiğini pekiştirmek adına çok önemlidir.</a:t>
            </a:r>
          </a:p>
        </p:txBody>
      </p:sp>
    </p:spTree>
    <p:extLst>
      <p:ext uri="{BB962C8B-B14F-4D97-AF65-F5344CB8AC3E}">
        <p14:creationId xmlns:p14="http://schemas.microsoft.com/office/powerpoint/2010/main" val="3216707821"/>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5" name="İçerik Yer Tutucusu 4"/>
          <p:cNvSpPr>
            <a:spLocks noGrp="1"/>
          </p:cNvSpPr>
          <p:nvPr>
            <p:ph idx="1"/>
          </p:nvPr>
        </p:nvSpPr>
        <p:spPr/>
        <p:txBody>
          <a:bodyPr/>
          <a:lstStyle/>
          <a:p>
            <a:endParaRPr lang="tr-TR" dirty="0"/>
          </a:p>
        </p:txBody>
      </p:sp>
      <p:pic>
        <p:nvPicPr>
          <p:cNvPr id="6" name="Resim 5"/>
          <p:cNvPicPr>
            <a:picLocks noChangeAspect="1"/>
          </p:cNvPicPr>
          <p:nvPr/>
        </p:nvPicPr>
        <p:blipFill>
          <a:blip r:embed="rId2"/>
          <a:stretch>
            <a:fillRect/>
          </a:stretch>
        </p:blipFill>
        <p:spPr>
          <a:xfrm>
            <a:off x="1056000" y="2714715"/>
            <a:ext cx="10080000" cy="2174177"/>
          </a:xfrm>
          <a:prstGeom prst="rect">
            <a:avLst/>
          </a:prstGeom>
        </p:spPr>
      </p:pic>
    </p:spTree>
    <p:extLst>
      <p:ext uri="{BB962C8B-B14F-4D97-AF65-F5344CB8AC3E}">
        <p14:creationId xmlns:p14="http://schemas.microsoft.com/office/powerpoint/2010/main" val="3068757208"/>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4" name="İçerik Yer Tutucusu 3"/>
          <p:cNvPicPr>
            <a:picLocks noGrp="1" noChangeAspect="1"/>
          </p:cNvPicPr>
          <p:nvPr>
            <p:ph idx="1"/>
          </p:nvPr>
        </p:nvPicPr>
        <p:blipFill>
          <a:blip r:embed="rId2"/>
          <a:stretch>
            <a:fillRect/>
          </a:stretch>
        </p:blipFill>
        <p:spPr>
          <a:xfrm>
            <a:off x="1056000" y="2822669"/>
            <a:ext cx="10080000" cy="2321115"/>
          </a:xfrm>
          <a:prstGeom prst="rect">
            <a:avLst/>
          </a:prstGeom>
        </p:spPr>
      </p:pic>
    </p:spTree>
    <p:extLst>
      <p:ext uri="{BB962C8B-B14F-4D97-AF65-F5344CB8AC3E}">
        <p14:creationId xmlns:p14="http://schemas.microsoft.com/office/powerpoint/2010/main" val="1184215149"/>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4" name="İçerik Yer Tutucusu 3"/>
          <p:cNvPicPr>
            <a:picLocks noGrp="1" noChangeAspect="1"/>
          </p:cNvPicPr>
          <p:nvPr>
            <p:ph idx="1"/>
          </p:nvPr>
        </p:nvPicPr>
        <p:blipFill>
          <a:blip r:embed="rId2"/>
          <a:stretch>
            <a:fillRect/>
          </a:stretch>
        </p:blipFill>
        <p:spPr>
          <a:xfrm>
            <a:off x="1056000" y="2759361"/>
            <a:ext cx="10080000" cy="2380973"/>
          </a:xfrm>
          <a:prstGeom prst="rect">
            <a:avLst/>
          </a:prstGeom>
        </p:spPr>
      </p:pic>
    </p:spTree>
    <p:extLst>
      <p:ext uri="{BB962C8B-B14F-4D97-AF65-F5344CB8AC3E}">
        <p14:creationId xmlns:p14="http://schemas.microsoft.com/office/powerpoint/2010/main" val="3534396534"/>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4" name="İçerik Yer Tutucusu 3"/>
          <p:cNvPicPr>
            <a:picLocks noGrp="1" noChangeAspect="1"/>
          </p:cNvPicPr>
          <p:nvPr>
            <p:ph idx="1"/>
          </p:nvPr>
        </p:nvPicPr>
        <p:blipFill>
          <a:blip r:embed="rId2"/>
          <a:stretch>
            <a:fillRect/>
          </a:stretch>
        </p:blipFill>
        <p:spPr>
          <a:xfrm>
            <a:off x="2589213" y="3151490"/>
            <a:ext cx="8915400" cy="1742470"/>
          </a:xfrm>
          <a:prstGeom prst="rect">
            <a:avLst/>
          </a:prstGeom>
        </p:spPr>
      </p:pic>
    </p:spTree>
    <p:extLst>
      <p:ext uri="{BB962C8B-B14F-4D97-AF65-F5344CB8AC3E}">
        <p14:creationId xmlns:p14="http://schemas.microsoft.com/office/powerpoint/2010/main" val="1563967797"/>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4" name="İçerik Yer Tutucusu 3"/>
          <p:cNvPicPr>
            <a:picLocks noGrp="1" noChangeAspect="1"/>
          </p:cNvPicPr>
          <p:nvPr>
            <p:ph idx="1"/>
          </p:nvPr>
        </p:nvPicPr>
        <p:blipFill>
          <a:blip r:embed="rId2"/>
          <a:stretch>
            <a:fillRect/>
          </a:stretch>
        </p:blipFill>
        <p:spPr>
          <a:xfrm>
            <a:off x="2589213" y="3194120"/>
            <a:ext cx="8915400" cy="1657209"/>
          </a:xfrm>
          <a:prstGeom prst="rect">
            <a:avLst/>
          </a:prstGeom>
        </p:spPr>
      </p:pic>
    </p:spTree>
    <p:extLst>
      <p:ext uri="{BB962C8B-B14F-4D97-AF65-F5344CB8AC3E}">
        <p14:creationId xmlns:p14="http://schemas.microsoft.com/office/powerpoint/2010/main" val="4264086760"/>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4" name="İçerik Yer Tutucusu 3"/>
          <p:cNvPicPr>
            <a:picLocks noGrp="1" noChangeAspect="1"/>
          </p:cNvPicPr>
          <p:nvPr>
            <p:ph idx="1"/>
          </p:nvPr>
        </p:nvPicPr>
        <p:blipFill>
          <a:blip r:embed="rId2"/>
          <a:stretch>
            <a:fillRect/>
          </a:stretch>
        </p:blipFill>
        <p:spPr>
          <a:xfrm>
            <a:off x="2589213" y="3145541"/>
            <a:ext cx="8915400" cy="1754368"/>
          </a:xfrm>
          <a:prstGeom prst="rect">
            <a:avLst/>
          </a:prstGeom>
        </p:spPr>
      </p:pic>
    </p:spTree>
    <p:extLst>
      <p:ext uri="{BB962C8B-B14F-4D97-AF65-F5344CB8AC3E}">
        <p14:creationId xmlns:p14="http://schemas.microsoft.com/office/powerpoint/2010/main" val="4134146002"/>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4" name="İçerik Yer Tutucusu 3"/>
          <p:cNvPicPr>
            <a:picLocks noGrp="1" noChangeAspect="1"/>
          </p:cNvPicPr>
          <p:nvPr>
            <p:ph idx="1"/>
          </p:nvPr>
        </p:nvPicPr>
        <p:blipFill>
          <a:blip r:embed="rId2"/>
          <a:stretch>
            <a:fillRect/>
          </a:stretch>
        </p:blipFill>
        <p:spPr>
          <a:xfrm>
            <a:off x="2589213" y="3111558"/>
            <a:ext cx="8915400" cy="1822333"/>
          </a:xfrm>
          <a:prstGeom prst="rect">
            <a:avLst/>
          </a:prstGeom>
        </p:spPr>
      </p:pic>
    </p:spTree>
    <p:extLst>
      <p:ext uri="{BB962C8B-B14F-4D97-AF65-F5344CB8AC3E}">
        <p14:creationId xmlns:p14="http://schemas.microsoft.com/office/powerpoint/2010/main" val="4235621473"/>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4" name="İçerik Yer Tutucusu 3"/>
          <p:cNvPicPr>
            <a:picLocks noGrp="1" noChangeAspect="1"/>
          </p:cNvPicPr>
          <p:nvPr>
            <p:ph idx="1"/>
          </p:nvPr>
        </p:nvPicPr>
        <p:blipFill>
          <a:blip r:embed="rId2"/>
          <a:stretch>
            <a:fillRect/>
          </a:stretch>
        </p:blipFill>
        <p:spPr>
          <a:xfrm>
            <a:off x="2589213" y="3178662"/>
            <a:ext cx="8915400" cy="1688125"/>
          </a:xfrm>
          <a:prstGeom prst="rect">
            <a:avLst/>
          </a:prstGeom>
        </p:spPr>
      </p:pic>
    </p:spTree>
    <p:extLst>
      <p:ext uri="{BB962C8B-B14F-4D97-AF65-F5344CB8AC3E}">
        <p14:creationId xmlns:p14="http://schemas.microsoft.com/office/powerpoint/2010/main" val="36463629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pPr marL="0" indent="0" algn="just">
              <a:buNone/>
            </a:pPr>
            <a:endParaRPr lang="tr-TR" dirty="0" smtClean="0"/>
          </a:p>
          <a:p>
            <a:pPr marL="0" indent="0" algn="just">
              <a:buNone/>
            </a:pPr>
            <a:r>
              <a:rPr lang="tr-TR" dirty="0" smtClean="0"/>
              <a:t>Şimdi </a:t>
            </a:r>
            <a:r>
              <a:rPr lang="tr-TR" dirty="0"/>
              <a:t>2003 Mayıs KPDS sınavında çıkan bir okuma parçası üzerinde bu stratejiyi geliştirelim. Amacımız paragrafta anlama girmeden yukarıdan aşağıya önemli noktalara dikkat ederek hızlı bir tarama yapmaktır. Bu işlem için 1 dakika yeterlidir.</a:t>
            </a:r>
          </a:p>
        </p:txBody>
      </p:sp>
    </p:spTree>
    <p:extLst>
      <p:ext uri="{BB962C8B-B14F-4D97-AF65-F5344CB8AC3E}">
        <p14:creationId xmlns:p14="http://schemas.microsoft.com/office/powerpoint/2010/main" val="2375439762"/>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4" name="İçerik Yer Tutucusu 3"/>
          <p:cNvPicPr>
            <a:picLocks noGrp="1" noChangeAspect="1"/>
          </p:cNvPicPr>
          <p:nvPr>
            <p:ph idx="1"/>
          </p:nvPr>
        </p:nvPicPr>
        <p:blipFill>
          <a:blip r:embed="rId2"/>
          <a:stretch>
            <a:fillRect/>
          </a:stretch>
        </p:blipFill>
        <p:spPr>
          <a:xfrm>
            <a:off x="2589213" y="3191421"/>
            <a:ext cx="8915400" cy="1662607"/>
          </a:xfrm>
          <a:prstGeom prst="rect">
            <a:avLst/>
          </a:prstGeom>
        </p:spPr>
      </p:pic>
    </p:spTree>
    <p:extLst>
      <p:ext uri="{BB962C8B-B14F-4D97-AF65-F5344CB8AC3E}">
        <p14:creationId xmlns:p14="http://schemas.microsoft.com/office/powerpoint/2010/main" val="1393181066"/>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4" name="İçerik Yer Tutucusu 3"/>
          <p:cNvPicPr>
            <a:picLocks noGrp="1" noChangeAspect="1"/>
          </p:cNvPicPr>
          <p:nvPr>
            <p:ph idx="1"/>
          </p:nvPr>
        </p:nvPicPr>
        <p:blipFill>
          <a:blip r:embed="rId2"/>
          <a:stretch>
            <a:fillRect/>
          </a:stretch>
        </p:blipFill>
        <p:spPr>
          <a:xfrm>
            <a:off x="2589213" y="3234983"/>
            <a:ext cx="8915400" cy="1575484"/>
          </a:xfrm>
          <a:prstGeom prst="rect">
            <a:avLst/>
          </a:prstGeom>
        </p:spPr>
      </p:pic>
    </p:spTree>
    <p:extLst>
      <p:ext uri="{BB962C8B-B14F-4D97-AF65-F5344CB8AC3E}">
        <p14:creationId xmlns:p14="http://schemas.microsoft.com/office/powerpoint/2010/main" val="2091432816"/>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tr-TR" b="1" dirty="0"/>
              <a:t>Okuma parçaları ile ilgili sık sorulan sorular</a:t>
            </a:r>
            <a:r>
              <a:rPr lang="tr-TR" b="1" dirty="0" smtClean="0"/>
              <a:t>:</a:t>
            </a:r>
            <a:endParaRPr lang="tr-TR" dirty="0"/>
          </a:p>
        </p:txBody>
      </p:sp>
      <p:sp>
        <p:nvSpPr>
          <p:cNvPr id="3" name="İçerik Yer Tutucusu 2"/>
          <p:cNvSpPr>
            <a:spLocks noGrp="1"/>
          </p:cNvSpPr>
          <p:nvPr>
            <p:ph idx="1"/>
          </p:nvPr>
        </p:nvSpPr>
        <p:spPr/>
        <p:txBody>
          <a:bodyPr/>
          <a:lstStyle/>
          <a:p>
            <a:pPr marL="0" indent="0">
              <a:buNone/>
            </a:pPr>
            <a:r>
              <a:rPr lang="tr-TR" b="1" i="1" dirty="0"/>
              <a:t>Sınava okuma parçalarından mı başlamalıyım</a:t>
            </a:r>
            <a:r>
              <a:rPr lang="tr-TR" b="1" i="1" dirty="0" smtClean="0"/>
              <a:t>?</a:t>
            </a:r>
          </a:p>
          <a:p>
            <a:pPr marL="0" indent="0">
              <a:buNone/>
            </a:pPr>
            <a:endParaRPr lang="tr-TR" b="1" i="1" dirty="0" smtClean="0"/>
          </a:p>
          <a:p>
            <a:pPr marL="0" indent="0">
              <a:buNone/>
            </a:pPr>
            <a:r>
              <a:rPr lang="tr-TR" b="1" i="1" dirty="0"/>
              <a:t>Soruların sırası ile parçadaki yerler paralel </a:t>
            </a:r>
            <a:r>
              <a:rPr lang="tr-TR" b="1" i="1" dirty="0" smtClean="0"/>
              <a:t>mi?</a:t>
            </a:r>
          </a:p>
          <a:p>
            <a:pPr marL="0" indent="0">
              <a:buNone/>
            </a:pPr>
            <a:endParaRPr lang="tr-TR" dirty="0" smtClean="0"/>
          </a:p>
          <a:p>
            <a:pPr marL="0" indent="0">
              <a:buNone/>
            </a:pPr>
            <a:r>
              <a:rPr lang="tr-TR" b="1" i="1" dirty="0" smtClean="0"/>
              <a:t>Kelime </a:t>
            </a:r>
            <a:r>
              <a:rPr lang="tr-TR" b="1" i="1" dirty="0"/>
              <a:t>bilmeden paragraf sorulan çözülebilir mi?</a:t>
            </a:r>
            <a:endParaRPr lang="tr-TR" dirty="0"/>
          </a:p>
        </p:txBody>
      </p:sp>
    </p:spTree>
    <p:extLst>
      <p:ext uri="{BB962C8B-B14F-4D97-AF65-F5344CB8AC3E}">
        <p14:creationId xmlns:p14="http://schemas.microsoft.com/office/powerpoint/2010/main" val="949575295"/>
      </p:ext>
    </p:extLst>
  </p:cSld>
  <p:clrMapOvr>
    <a:masterClrMapping/>
  </p:clrMapOvr>
</p:sld>
</file>

<file path=ppt/theme/theme1.xml><?xml version="1.0" encoding="utf-8"?>
<a:theme xmlns:a="http://schemas.openxmlformats.org/drawingml/2006/main" name="Duman">
  <a:themeElements>
    <a:clrScheme name="Duman">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Duman">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uman">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182</TotalTime>
  <Words>5054</Words>
  <Application>Microsoft Office PowerPoint</Application>
  <PresentationFormat>Custom</PresentationFormat>
  <Paragraphs>375</Paragraphs>
  <Slides>92</Slides>
  <Notes>0</Notes>
  <HiddenSlides>0</HiddenSlides>
  <MMClips>0</MMClips>
  <ScaleCrop>false</ScaleCrop>
  <HeadingPairs>
    <vt:vector size="4" baseType="variant">
      <vt:variant>
        <vt:lpstr>Theme</vt:lpstr>
      </vt:variant>
      <vt:variant>
        <vt:i4>1</vt:i4>
      </vt:variant>
      <vt:variant>
        <vt:lpstr>Slide Titles</vt:lpstr>
      </vt:variant>
      <vt:variant>
        <vt:i4>92</vt:i4>
      </vt:variant>
    </vt:vector>
  </HeadingPairs>
  <TitlesOfParts>
    <vt:vector size="93" baseType="lpstr">
      <vt:lpstr>Duman</vt:lpstr>
      <vt:lpstr>               READING PASSAGES OKUMA PARÇALARI SORULARI nasıl çözülmelidir?</vt:lpstr>
      <vt:lpstr>PowerPoint Presentation</vt:lpstr>
      <vt:lpstr>HATA</vt:lpstr>
      <vt:lpstr>1. AŞAMA: Topic Sentence analizi ya da Genel Tarama </vt:lpstr>
      <vt:lpstr>Dikkat</vt:lpstr>
      <vt:lpstr>PowerPoint Presentation</vt:lpstr>
      <vt:lpstr>PowerPoint Presentation</vt:lpstr>
      <vt:lpstr>Eğer tarama yapıyorsanız ?</vt:lpstr>
      <vt:lpstr>PowerPoint Presentation</vt:lpstr>
      <vt:lpstr> Öncelikle paragrafın ilk cümlesini analiz edelim ve genel çevirisine bakalım </vt:lpstr>
      <vt:lpstr>Paragrafın ilk cümlesi</vt:lpstr>
      <vt:lpstr>Alternatif bir yöntem olarak, genel ve hızlı bir tarama yaparak paragrafta önemli olarak gördüğümüz noktaların altını çizelim</vt:lpstr>
      <vt:lpstr>Şimdi hızlı bir şekilde bu ifadeler ne anlama gelmekte diye altını çizdiğimiz yapılara bakalım</vt:lpstr>
      <vt:lpstr>SONUÇ</vt:lpstr>
      <vt:lpstr>2. AŞAMA: Soru kökü analizi :</vt:lpstr>
      <vt:lpstr>PowerPoint Presentation</vt:lpstr>
      <vt:lpstr>PowerPoint Presentation</vt:lpstr>
      <vt:lpstr>PowerPoint Presentation</vt:lpstr>
      <vt:lpstr>PowerPoint Presentation</vt:lpstr>
      <vt:lpstr>PowerPoint Presentation</vt:lpstr>
      <vt:lpstr>Parçanın soru köklerini tekrar analiz edelim:</vt:lpstr>
      <vt:lpstr>PowerPoint Presentation</vt:lpstr>
      <vt:lpstr>PowerPoint Presentation</vt:lpstr>
      <vt:lpstr>PowerPoint Presentation</vt:lpstr>
      <vt:lpstr>PowerPoint Presentation</vt:lpstr>
      <vt:lpstr>PowerPoint Presentation</vt:lpstr>
      <vt:lpstr>3. AŞAMA: Parçanın bir kez okunması</vt:lpstr>
      <vt:lpstr>PowerPoint Presentation</vt:lpstr>
      <vt:lpstr>Parçayı okumaya başlayın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Bu yöntemi uygulamadaki amacımız,</vt:lpstr>
      <vt:lpstr>PowerPoint Presentation</vt:lpstr>
      <vt:lpstr>PowerPoint Presentation</vt:lpstr>
      <vt:lpstr>PowerPoint Presentation</vt:lpstr>
      <vt:lpstr>PowerPoint Presentation</vt:lpstr>
      <vt:lpstr>PowerPoint Presentation</vt:lpstr>
      <vt:lpstr>PowerPoint Presentation</vt:lpstr>
      <vt:lpstr>Paragrafların hangi bölümlerine dikkat etmeliyim?</vt:lpstr>
      <vt:lpstr>Örnek</vt:lpstr>
      <vt:lpstr>PowerPoint Presentation</vt:lpstr>
      <vt:lpstr>!</vt:lpstr>
      <vt:lpstr>PowerPoint Presentation</vt:lpstr>
      <vt:lpstr>2- Parçada verilen tarihlerin öncesi ve sonrasındaki değişimlerin neler olduğuna dikkat etmeliyiz.</vt:lpstr>
      <vt:lpstr>PowerPoint Presentation</vt:lpstr>
      <vt:lpstr>3- Parça içerisindeki her türlü değişimi ifade eden cümle ya da yapı karşımıza soru olarak çıkabilir. </vt:lpstr>
      <vt:lpstr>4- Parçadaki tüm sıfatların altını mutlaka çizin. Buralardan da soru gelebilir.</vt:lpstr>
      <vt:lpstr>Soru kökleri ne ifade ediyor? / Soru kökleri ipucu olabilir mi?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Seçeneklerden giderek eleme yapabileceğim taktikler var mıdır?</vt:lpstr>
      <vt:lpstr>PowerPoint Presentation</vt:lpstr>
      <vt:lpstr>PowerPoint Presentation</vt:lpstr>
      <vt:lpstr>PowerPoint Presentation</vt:lpstr>
      <vt:lpstr>SONUÇ</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Okuma parçaları ile ilgili sık sorulan sorular:</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READING PASSAGES OKUMA PARÇALARI SORULARI nasıl çözülmelidir?</dc:title>
  <dc:creator>ydo</dc:creator>
  <cp:lastModifiedBy>overseer</cp:lastModifiedBy>
  <cp:revision>25</cp:revision>
  <dcterms:created xsi:type="dcterms:W3CDTF">2014-07-02T09:20:18Z</dcterms:created>
  <dcterms:modified xsi:type="dcterms:W3CDTF">2015-03-07T08:49:14Z</dcterms:modified>
</cp:coreProperties>
</file>