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24" Type="http://schemas.openxmlformats.org/officeDocument/2006/relationships/slide" Target="slides/slide20.xml"/><Relationship Id="rId12" Type="http://schemas.openxmlformats.org/officeDocument/2006/relationships/slide" Target="slides/slide8.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wrap="square"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Shape 163"/>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64" name="Shape 16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69" name="Shape 16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Shape 173"/>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74" name="Shape 1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93" name="Shape 19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Shape 198"/>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99" name="Shape 19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Shape 204"/>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05" name="Shape 2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Shape 209"/>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10" name="Shape 2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Shape 214"/>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15" name="Shape 21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Shape 219"/>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20" name="Shape 22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27" name="Shape 22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0" name="Shape 230"/>
        <p:cNvGrpSpPr/>
        <p:nvPr/>
      </p:nvGrpSpPr>
      <p:grpSpPr>
        <a:xfrm>
          <a:off x="0" y="0"/>
          <a:ext cx="0" cy="0"/>
          <a:chOff x="0" y="0"/>
          <a:chExt cx="0" cy="0"/>
        </a:xfrm>
      </p:grpSpPr>
      <p:sp>
        <p:nvSpPr>
          <p:cNvPr id="231" name="Shape 231"/>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32" name="Shape 23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02" name="Shape 10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13" name="Shape 11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19" name="Shape 1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25" name="Shape 12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Shape 140"/>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41" name="Shape 14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52" name="Shape 15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399"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159" name="Shape 15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Başlık Slaydı">
    <p:spTree>
      <p:nvGrpSpPr>
        <p:cNvPr id="11" name="Shape 11"/>
        <p:cNvGrpSpPr/>
        <p:nvPr/>
      </p:nvGrpSpPr>
      <p:grpSpPr>
        <a:xfrm>
          <a:off x="0" y="0"/>
          <a:ext cx="0" cy="0"/>
          <a:chOff x="0" y="0"/>
          <a:chExt cx="0" cy="0"/>
        </a:xfrm>
      </p:grpSpPr>
      <p:sp>
        <p:nvSpPr>
          <p:cNvPr id="12" name="Shape 12"/>
          <p:cNvSpPr txBox="1"/>
          <p:nvPr>
            <p:ph type="ctrTitle"/>
          </p:nvPr>
        </p:nvSpPr>
        <p:spPr>
          <a:xfrm>
            <a:off x="685800" y="2130425"/>
            <a:ext cx="7772400" cy="1470024"/>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 name="Shape 13"/>
          <p:cNvSpPr txBox="1"/>
          <p:nvPr>
            <p:ph idx="1" type="subTitle"/>
          </p:nvPr>
        </p:nvSpPr>
        <p:spPr>
          <a:xfrm>
            <a:off x="1371600" y="3886200"/>
            <a:ext cx="6400799" cy="1752600"/>
          </a:xfrm>
          <a:prstGeom prst="rect">
            <a:avLst/>
          </a:prstGeom>
          <a:noFill/>
          <a:ln>
            <a:noFill/>
          </a:ln>
        </p:spPr>
        <p:txBody>
          <a:bodyPr anchorCtr="0" anchor="t" bIns="91425" lIns="91425" rIns="91425" wrap="square" tIns="91425"/>
          <a:lstStyle>
            <a:lvl1pPr indent="0" lvl="0" marL="0" marR="0" rtl="0"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0"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0"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14" name="Shape 14"/>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5" name="Shape 15"/>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6" name="Shape 16"/>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b="0" i="0" lang="tr-TR"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Başlık, Dikey Metin">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0" name="Shape 70"/>
          <p:cNvSpPr txBox="1"/>
          <p:nvPr>
            <p:ph idx="1" type="body"/>
          </p:nvPr>
        </p:nvSpPr>
        <p:spPr>
          <a:xfrm rot="5400000">
            <a:off x="2309018" y="-251618"/>
            <a:ext cx="4525963" cy="8229600"/>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Dikey Başlık ve Metin">
    <p:spTree>
      <p:nvGrpSpPr>
        <p:cNvPr id="74" name="Shape 74"/>
        <p:cNvGrpSpPr/>
        <p:nvPr/>
      </p:nvGrpSpPr>
      <p:grpSpPr>
        <a:xfrm>
          <a:off x="0" y="0"/>
          <a:ext cx="0" cy="0"/>
          <a:chOff x="0" y="0"/>
          <a:chExt cx="0" cy="0"/>
        </a:xfrm>
      </p:grpSpPr>
      <p:sp>
        <p:nvSpPr>
          <p:cNvPr id="75" name="Shape 75"/>
          <p:cNvSpPr txBox="1"/>
          <p:nvPr>
            <p:ph type="title"/>
          </p:nvPr>
        </p:nvSpPr>
        <p:spPr>
          <a:xfrm rot="5400000">
            <a:off x="4732337" y="2171700"/>
            <a:ext cx="5851525" cy="20574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6" name="Shape 76"/>
          <p:cNvSpPr txBox="1"/>
          <p:nvPr>
            <p:ph idx="1" type="body"/>
          </p:nvPr>
        </p:nvSpPr>
        <p:spPr>
          <a:xfrm rot="5400000">
            <a:off x="541337" y="190500"/>
            <a:ext cx="5851525" cy="6019799"/>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7" name="Shape 77"/>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Başlık ve İçerik">
    <p:spTree>
      <p:nvGrpSpPr>
        <p:cNvPr id="17" name="Shape 17"/>
        <p:cNvGrpSpPr/>
        <p:nvPr/>
      </p:nvGrpSpPr>
      <p:grpSpPr>
        <a:xfrm>
          <a:off x="0" y="0"/>
          <a:ext cx="0" cy="0"/>
          <a:chOff x="0" y="0"/>
          <a:chExt cx="0" cy="0"/>
        </a:xfrm>
      </p:grpSpPr>
      <p:sp>
        <p:nvSpPr>
          <p:cNvPr id="18" name="Shape 18"/>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9" name="Shape 19"/>
          <p:cNvSpPr txBox="1"/>
          <p:nvPr>
            <p:ph idx="1" type="body"/>
          </p:nvPr>
        </p:nvSpPr>
        <p:spPr>
          <a:xfrm>
            <a:off x="457200" y="1600200"/>
            <a:ext cx="8229600" cy="4525963"/>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0" name="Shape 20"/>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Bölüm Üstbilgisi">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wrap="square" tIns="91425"/>
          <a:lstStyle>
            <a:lvl1pPr indent="0" lvl="0" marL="0" marR="0" rtl="0" algn="l">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wrap="square" tIns="91425"/>
          <a:lstStyle>
            <a:lvl1pPr indent="0" lvl="0" marL="0" marR="0" rtl="0" algn="l">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0" algn="l">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0" algn="l">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26" name="Shape 26"/>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İki İçerik">
    <p:spTree>
      <p:nvGrpSpPr>
        <p:cNvPr id="29" name="Shape 29"/>
        <p:cNvGrpSpPr/>
        <p:nvPr/>
      </p:nvGrpSpPr>
      <p:grpSpPr>
        <a:xfrm>
          <a:off x="0" y="0"/>
          <a:ext cx="0" cy="0"/>
          <a:chOff x="0" y="0"/>
          <a:chExt cx="0" cy="0"/>
        </a:xfrm>
      </p:grpSpPr>
      <p:sp>
        <p:nvSpPr>
          <p:cNvPr id="30" name="Shape 30"/>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1" name="Shape 31"/>
          <p:cNvSpPr txBox="1"/>
          <p:nvPr>
            <p:ph idx="1" type="body"/>
          </p:nvPr>
        </p:nvSpPr>
        <p:spPr>
          <a:xfrm>
            <a:off x="457200" y="1600200"/>
            <a:ext cx="4038599" cy="4525963"/>
          </a:xfrm>
          <a:prstGeom prst="rect">
            <a:avLst/>
          </a:prstGeom>
          <a:noFill/>
          <a:ln>
            <a:noFill/>
          </a:ln>
        </p:spPr>
        <p:txBody>
          <a:bodyPr anchorCtr="0" anchor="t" bIns="91425" lIns="91425" rIns="91425" wrap="square"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2" type="body"/>
          </p:nvPr>
        </p:nvSpPr>
        <p:spPr>
          <a:xfrm>
            <a:off x="4648200" y="1600200"/>
            <a:ext cx="4038599" cy="4525963"/>
          </a:xfrm>
          <a:prstGeom prst="rect">
            <a:avLst/>
          </a:prstGeom>
          <a:noFill/>
          <a:ln>
            <a:noFill/>
          </a:ln>
        </p:spPr>
        <p:txBody>
          <a:bodyPr anchorCtr="0" anchor="t" bIns="91425" lIns="91425" rIns="91425" wrap="square"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Karşılaştırma">
    <p:spTree>
      <p:nvGrpSpPr>
        <p:cNvPr id="36" name="Shape 36"/>
        <p:cNvGrpSpPr/>
        <p:nvPr/>
      </p:nvGrpSpPr>
      <p:grpSpPr>
        <a:xfrm>
          <a:off x="0" y="0"/>
          <a:ext cx="0" cy="0"/>
          <a:chOff x="0" y="0"/>
          <a:chExt cx="0" cy="0"/>
        </a:xfrm>
      </p:grpSpPr>
      <p:sp>
        <p:nvSpPr>
          <p:cNvPr id="37" name="Shape 37"/>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8" name="Shape 38"/>
          <p:cNvSpPr txBox="1"/>
          <p:nvPr>
            <p:ph idx="1" type="body"/>
          </p:nvPr>
        </p:nvSpPr>
        <p:spPr>
          <a:xfrm>
            <a:off x="457200" y="1535112"/>
            <a:ext cx="4040187" cy="639762"/>
          </a:xfrm>
          <a:prstGeom prst="rect">
            <a:avLst/>
          </a:prstGeom>
          <a:noFill/>
          <a:ln>
            <a:noFill/>
          </a:ln>
        </p:spPr>
        <p:txBody>
          <a:bodyPr anchorCtr="0" anchor="b" bIns="91425" lIns="91425" rIns="91425" wrap="square"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39" name="Shape 39"/>
          <p:cNvSpPr txBox="1"/>
          <p:nvPr>
            <p:ph idx="2" type="body"/>
          </p:nvPr>
        </p:nvSpPr>
        <p:spPr>
          <a:xfrm>
            <a:off x="457200" y="2174875"/>
            <a:ext cx="4040187" cy="3951287"/>
          </a:xfrm>
          <a:prstGeom prst="rect">
            <a:avLst/>
          </a:prstGeom>
          <a:noFill/>
          <a:ln>
            <a:noFill/>
          </a:ln>
        </p:spPr>
        <p:txBody>
          <a:bodyPr anchorCtr="0" anchor="t" bIns="91425" lIns="91425" rIns="91425" wrap="square"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0" name="Shape 40"/>
          <p:cNvSpPr txBox="1"/>
          <p:nvPr>
            <p:ph idx="3" type="body"/>
          </p:nvPr>
        </p:nvSpPr>
        <p:spPr>
          <a:xfrm>
            <a:off x="4645025" y="1535112"/>
            <a:ext cx="4041774" cy="639762"/>
          </a:xfrm>
          <a:prstGeom prst="rect">
            <a:avLst/>
          </a:prstGeom>
          <a:noFill/>
          <a:ln>
            <a:noFill/>
          </a:ln>
        </p:spPr>
        <p:txBody>
          <a:bodyPr anchorCtr="0" anchor="b" bIns="91425" lIns="91425" rIns="91425" wrap="square"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1" name="Shape 41"/>
          <p:cNvSpPr txBox="1"/>
          <p:nvPr>
            <p:ph idx="4" type="body"/>
          </p:nvPr>
        </p:nvSpPr>
        <p:spPr>
          <a:xfrm>
            <a:off x="4645025" y="2174875"/>
            <a:ext cx="4041774" cy="3951287"/>
          </a:xfrm>
          <a:prstGeom prst="rect">
            <a:avLst/>
          </a:prstGeom>
          <a:noFill/>
          <a:ln>
            <a:noFill/>
          </a:ln>
        </p:spPr>
        <p:txBody>
          <a:bodyPr anchorCtr="0" anchor="t" bIns="91425" lIns="91425" rIns="91425" wrap="square"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2" name="Shape 42"/>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Yalnızca Başlık">
    <p:spTree>
      <p:nvGrpSpPr>
        <p:cNvPr id="45" name="Shape 45"/>
        <p:cNvGrpSpPr/>
        <p:nvPr/>
      </p:nvGrpSpPr>
      <p:grpSpPr>
        <a:xfrm>
          <a:off x="0" y="0"/>
          <a:ext cx="0" cy="0"/>
          <a:chOff x="0" y="0"/>
          <a:chExt cx="0" cy="0"/>
        </a:xfrm>
      </p:grpSpPr>
      <p:sp>
        <p:nvSpPr>
          <p:cNvPr id="46" name="Shape 46"/>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7" name="Shape 47"/>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9" name="Shape 49"/>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oş">
    <p:spTree>
      <p:nvGrpSpPr>
        <p:cNvPr id="50" name="Shape 50"/>
        <p:cNvGrpSpPr/>
        <p:nvPr/>
      </p:nvGrpSpPr>
      <p:grpSpPr>
        <a:xfrm>
          <a:off x="0" y="0"/>
          <a:ext cx="0" cy="0"/>
          <a:chOff x="0" y="0"/>
          <a:chExt cx="0" cy="0"/>
        </a:xfrm>
      </p:grpSpPr>
      <p:sp>
        <p:nvSpPr>
          <p:cNvPr id="51" name="Shape 51"/>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Başlıklı İçerik">
    <p:spTree>
      <p:nvGrpSpPr>
        <p:cNvPr id="54" name="Shape 54"/>
        <p:cNvGrpSpPr/>
        <p:nvPr/>
      </p:nvGrpSpPr>
      <p:grpSpPr>
        <a:xfrm>
          <a:off x="0" y="0"/>
          <a:ext cx="0" cy="0"/>
          <a:chOff x="0" y="0"/>
          <a:chExt cx="0" cy="0"/>
        </a:xfrm>
      </p:grpSpPr>
      <p:sp>
        <p:nvSpPr>
          <p:cNvPr id="55" name="Shape 55"/>
          <p:cNvSpPr txBox="1"/>
          <p:nvPr>
            <p:ph type="title"/>
          </p:nvPr>
        </p:nvSpPr>
        <p:spPr>
          <a:xfrm>
            <a:off x="457200" y="273050"/>
            <a:ext cx="3008313" cy="1162049"/>
          </a:xfrm>
          <a:prstGeom prst="rect">
            <a:avLst/>
          </a:prstGeom>
          <a:noFill/>
          <a:ln>
            <a:noFill/>
          </a:ln>
        </p:spPr>
        <p:txBody>
          <a:bodyPr anchorCtr="0" anchor="b" bIns="91425" lIns="91425" rIns="91425" wrap="square"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6" name="Shape 56"/>
          <p:cNvSpPr txBox="1"/>
          <p:nvPr>
            <p:ph idx="1" type="body"/>
          </p:nvPr>
        </p:nvSpPr>
        <p:spPr>
          <a:xfrm>
            <a:off x="3575050" y="273050"/>
            <a:ext cx="5111750" cy="5853112"/>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57" name="Shape 57"/>
          <p:cNvSpPr txBox="1"/>
          <p:nvPr>
            <p:ph idx="2" type="body"/>
          </p:nvPr>
        </p:nvSpPr>
        <p:spPr>
          <a:xfrm>
            <a:off x="457200" y="1435100"/>
            <a:ext cx="3008313" cy="4691063"/>
          </a:xfrm>
          <a:prstGeom prst="rect">
            <a:avLst/>
          </a:prstGeom>
          <a:noFill/>
          <a:ln>
            <a:noFill/>
          </a:ln>
        </p:spPr>
        <p:txBody>
          <a:bodyPr anchorCtr="0" anchor="t" bIns="91425" lIns="91425" rIns="91425" wrap="square"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Başlıklı Resim">
    <p:spTree>
      <p:nvGrpSpPr>
        <p:cNvPr id="61" name="Shape 61"/>
        <p:cNvGrpSpPr/>
        <p:nvPr/>
      </p:nvGrpSpPr>
      <p:grpSpPr>
        <a:xfrm>
          <a:off x="0" y="0"/>
          <a:ext cx="0" cy="0"/>
          <a:chOff x="0" y="0"/>
          <a:chExt cx="0" cy="0"/>
        </a:xfrm>
      </p:grpSpPr>
      <p:sp>
        <p:nvSpPr>
          <p:cNvPr id="62" name="Shape 62"/>
          <p:cNvSpPr txBox="1"/>
          <p:nvPr>
            <p:ph type="title"/>
          </p:nvPr>
        </p:nvSpPr>
        <p:spPr>
          <a:xfrm>
            <a:off x="1792288" y="4800600"/>
            <a:ext cx="5486399" cy="566737"/>
          </a:xfrm>
          <a:prstGeom prst="rect">
            <a:avLst/>
          </a:prstGeom>
          <a:noFill/>
          <a:ln>
            <a:noFill/>
          </a:ln>
        </p:spPr>
        <p:txBody>
          <a:bodyPr anchorCtr="0" anchor="b" bIns="91425" lIns="91425" rIns="91425" wrap="square"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3" name="Shape 63"/>
          <p:cNvSpPr/>
          <p:nvPr>
            <p:ph idx="2" type="pic"/>
          </p:nvPr>
        </p:nvSpPr>
        <p:spPr>
          <a:xfrm>
            <a:off x="1792288" y="612775"/>
            <a:ext cx="5486399" cy="4114800"/>
          </a:xfrm>
          <a:prstGeom prst="rect">
            <a:avLst/>
          </a:prstGeom>
          <a:noFill/>
          <a:ln>
            <a:noFill/>
          </a:ln>
        </p:spPr>
        <p:txBody>
          <a:bodyPr anchorCtr="0" anchor="t" bIns="91425" lIns="91425" rIns="91425" wrap="square" tIns="91425"/>
          <a:lstStyle>
            <a:lvl1pPr indent="0" lvl="0" marL="0" marR="0" rtl="0" algn="l">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4" name="Shape 64"/>
          <p:cNvSpPr txBox="1"/>
          <p:nvPr>
            <p:ph idx="1" type="body"/>
          </p:nvPr>
        </p:nvSpPr>
        <p:spPr>
          <a:xfrm>
            <a:off x="1792288" y="5367337"/>
            <a:ext cx="5486399" cy="804861"/>
          </a:xfrm>
          <a:prstGeom prst="rect">
            <a:avLst/>
          </a:prstGeom>
          <a:noFill/>
          <a:ln>
            <a:noFill/>
          </a:ln>
        </p:spPr>
        <p:txBody>
          <a:bodyPr anchorCtr="0" anchor="t" bIns="91425" lIns="91425" rIns="91425" wrap="square"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tr-TR"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7"/>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 name="Shape 7"/>
          <p:cNvSpPr txBox="1"/>
          <p:nvPr>
            <p:ph idx="1" type="body"/>
          </p:nvPr>
        </p:nvSpPr>
        <p:spPr>
          <a:xfrm>
            <a:off x="457200" y="1600200"/>
            <a:ext cx="8229600" cy="4525963"/>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Shape 8"/>
          <p:cNvSpPr txBox="1"/>
          <p:nvPr>
            <p:ph idx="10" type="dt"/>
          </p:nvPr>
        </p:nvSpPr>
        <p:spPr>
          <a:xfrm>
            <a:off x="457200" y="6356350"/>
            <a:ext cx="2133599" cy="365125"/>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 name="Shape 9"/>
          <p:cNvSpPr txBox="1"/>
          <p:nvPr>
            <p:ph idx="11" type="ftr"/>
          </p:nvPr>
        </p:nvSpPr>
        <p:spPr>
          <a:xfrm>
            <a:off x="3124200" y="6356350"/>
            <a:ext cx="2895600" cy="365125"/>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 name="Shape 10"/>
          <p:cNvSpPr txBox="1"/>
          <p:nvPr>
            <p:ph idx="12" type="sldNum"/>
          </p:nvPr>
        </p:nvSpPr>
        <p:spPr>
          <a:xfrm>
            <a:off x="6553200" y="6356350"/>
            <a:ext cx="2133599"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b="0" i="0" lang="tr-TR"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Shape 84"/>
          <p:cNvSpPr txBox="1"/>
          <p:nvPr/>
        </p:nvSpPr>
        <p:spPr>
          <a:xfrm>
            <a:off x="492025" y="5534800"/>
            <a:ext cx="7962000" cy="7146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2400">
                <a:solidFill>
                  <a:schemeClr val="dk1"/>
                </a:solidFill>
                <a:latin typeface="Calibri"/>
                <a:ea typeface="Calibri"/>
                <a:cs typeface="Calibri"/>
                <a:sym typeface="Calibri"/>
              </a:rPr>
              <a:t>PINARBAŞI TEKNİK VE ANADOLU MESLEK LİSESİ</a:t>
            </a:r>
          </a:p>
        </p:txBody>
      </p:sp>
      <p:sp>
        <p:nvSpPr>
          <p:cNvPr id="85" name="Shape 85"/>
          <p:cNvSpPr/>
          <p:nvPr/>
        </p:nvSpPr>
        <p:spPr>
          <a:xfrm>
            <a:off x="492035" y="1961544"/>
            <a:ext cx="8356198" cy="1323439"/>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i="0" lang="tr-TR" sz="8000" u="none" cap="none" strike="noStrike">
                <a:solidFill>
                  <a:srgbClr val="FF0000"/>
                </a:solidFill>
                <a:latin typeface="Calibri"/>
                <a:ea typeface="Calibri"/>
                <a:cs typeface="Calibri"/>
                <a:sym typeface="Calibri"/>
              </a:rPr>
              <a:t>EĞİTİMDE LİDERLİK</a:t>
            </a:r>
          </a:p>
        </p:txBody>
      </p:sp>
      <p:sp>
        <p:nvSpPr>
          <p:cNvPr id="86" name="Shape 86"/>
          <p:cNvSpPr txBox="1"/>
          <p:nvPr/>
        </p:nvSpPr>
        <p:spPr>
          <a:xfrm>
            <a:off x="1772075" y="4753848"/>
            <a:ext cx="6120600" cy="7146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200">
                <a:solidFill>
                  <a:schemeClr val="dk1"/>
                </a:solidFill>
                <a:latin typeface="Calibri"/>
                <a:ea typeface="Calibri"/>
                <a:cs typeface="Calibri"/>
                <a:sym typeface="Calibri"/>
              </a:rPr>
              <a:t>YASİN CEPECİ</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pic>
        <p:nvPicPr>
          <p:cNvPr id="166" name="Shape 166"/>
          <p:cNvPicPr preferRelativeResize="0"/>
          <p:nvPr/>
        </p:nvPicPr>
        <p:blipFill rotWithShape="1">
          <a:blip r:embed="rId3">
            <a:alphaModFix/>
          </a:blip>
          <a:srcRect b="0" l="0" r="0" t="0"/>
          <a:stretch/>
        </p:blipFill>
        <p:spPr>
          <a:xfrm>
            <a:off x="1836031" y="260647"/>
            <a:ext cx="5544280" cy="6408712"/>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1000" fill="hold"/>
                                        <p:tgtEl>
                                          <p:spTgt spid="166"/>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pic>
        <p:nvPicPr>
          <p:cNvPr descr="abc123_gif.jpg" id="171" name="Shape 171"/>
          <p:cNvPicPr preferRelativeResize="0"/>
          <p:nvPr/>
        </p:nvPicPr>
        <p:blipFill rotWithShape="1">
          <a:blip r:embed="rId3">
            <a:alphaModFix/>
          </a:blip>
          <a:srcRect b="0" l="0" r="0" t="0"/>
          <a:stretch/>
        </p:blipFill>
        <p:spPr>
          <a:xfrm>
            <a:off x="1691680" y="620687"/>
            <a:ext cx="5688632" cy="5688632"/>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1000" fill="hold"/>
                                        <p:tgtEl>
                                          <p:spTgt spid="171"/>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grpSp>
        <p:nvGrpSpPr>
          <p:cNvPr id="176" name="Shape 176"/>
          <p:cNvGrpSpPr/>
          <p:nvPr/>
        </p:nvGrpSpPr>
        <p:grpSpPr>
          <a:xfrm>
            <a:off x="2915816" y="2132855"/>
            <a:ext cx="2520279" cy="2808311"/>
            <a:chOff x="2987824" y="1412775"/>
            <a:chExt cx="2520279" cy="2808311"/>
          </a:xfrm>
        </p:grpSpPr>
        <p:sp>
          <p:nvSpPr>
            <p:cNvPr id="177" name="Shape 177"/>
            <p:cNvSpPr/>
            <p:nvPr/>
          </p:nvSpPr>
          <p:spPr>
            <a:xfrm>
              <a:off x="2987824" y="1412775"/>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b"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78" name="Shape 178"/>
            <p:cNvSpPr/>
            <p:nvPr/>
          </p:nvSpPr>
          <p:spPr>
            <a:xfrm>
              <a:off x="4009255" y="1412775"/>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b"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79" name="Shape 179"/>
            <p:cNvSpPr/>
            <p:nvPr/>
          </p:nvSpPr>
          <p:spPr>
            <a:xfrm>
              <a:off x="5076055" y="1412775"/>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b"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0" name="Shape 180"/>
            <p:cNvSpPr/>
            <p:nvPr/>
          </p:nvSpPr>
          <p:spPr>
            <a:xfrm>
              <a:off x="2987824" y="2564903"/>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1" name="Shape 181"/>
            <p:cNvSpPr/>
            <p:nvPr/>
          </p:nvSpPr>
          <p:spPr>
            <a:xfrm>
              <a:off x="4034407" y="2573288"/>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2" name="Shape 182"/>
            <p:cNvSpPr/>
            <p:nvPr/>
          </p:nvSpPr>
          <p:spPr>
            <a:xfrm>
              <a:off x="5076055" y="2581672"/>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3" name="Shape 183"/>
            <p:cNvSpPr/>
            <p:nvPr/>
          </p:nvSpPr>
          <p:spPr>
            <a:xfrm>
              <a:off x="5076055" y="3789039"/>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4" name="Shape 184"/>
            <p:cNvSpPr/>
            <p:nvPr/>
          </p:nvSpPr>
          <p:spPr>
            <a:xfrm>
              <a:off x="4067944" y="3789039"/>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85" name="Shape 185"/>
            <p:cNvSpPr/>
            <p:nvPr/>
          </p:nvSpPr>
          <p:spPr>
            <a:xfrm>
              <a:off x="2987824" y="3789039"/>
              <a:ext cx="432047" cy="432047"/>
            </a:xfrm>
            <a:prstGeom prst="ellipse">
              <a:avLst/>
            </a:prstGeom>
            <a:solidFill>
              <a:schemeClr val="accent1"/>
            </a:solid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grpSp>
      <p:grpSp>
        <p:nvGrpSpPr>
          <p:cNvPr id="186" name="Shape 186"/>
          <p:cNvGrpSpPr/>
          <p:nvPr/>
        </p:nvGrpSpPr>
        <p:grpSpPr>
          <a:xfrm>
            <a:off x="3131839" y="1268759"/>
            <a:ext cx="3240359" cy="3456384"/>
            <a:chOff x="3131839" y="1268759"/>
            <a:chExt cx="3240359" cy="3456384"/>
          </a:xfrm>
        </p:grpSpPr>
        <p:cxnSp>
          <p:nvCxnSpPr>
            <p:cNvPr id="187" name="Shape 187"/>
            <p:cNvCxnSpPr/>
            <p:nvPr/>
          </p:nvCxnSpPr>
          <p:spPr>
            <a:xfrm rot="5400000">
              <a:off x="1406984" y="2999117"/>
              <a:ext cx="3450881" cy="1170"/>
            </a:xfrm>
            <a:prstGeom prst="straightConnector1">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cxnSp>
          <p:nvCxnSpPr>
            <p:cNvPr id="188" name="Shape 188"/>
            <p:cNvCxnSpPr/>
            <p:nvPr/>
          </p:nvCxnSpPr>
          <p:spPr>
            <a:xfrm>
              <a:off x="3131840" y="4725144"/>
              <a:ext cx="3240359" cy="0"/>
            </a:xfrm>
            <a:prstGeom prst="straightConnector1">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cxnSp>
          <p:nvCxnSpPr>
            <p:cNvPr id="189" name="Shape 189"/>
            <p:cNvCxnSpPr/>
            <p:nvPr/>
          </p:nvCxnSpPr>
          <p:spPr>
            <a:xfrm rot="-5400000">
              <a:off x="2915816" y="1772816"/>
              <a:ext cx="3168351" cy="2736303"/>
            </a:xfrm>
            <a:prstGeom prst="straightConnector1">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cxnSp>
          <p:nvCxnSpPr>
            <p:cNvPr id="190" name="Shape 190"/>
            <p:cNvCxnSpPr/>
            <p:nvPr/>
          </p:nvCxnSpPr>
          <p:spPr>
            <a:xfrm flipH="1" rot="-5400000">
              <a:off x="3023828" y="1376771"/>
              <a:ext cx="3456383" cy="3240359"/>
            </a:xfrm>
            <a:prstGeom prst="straightConnector1">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86"/>
                                        </p:tgtEl>
                                        <p:attrNameLst>
                                          <p:attrName>style.visibility</p:attrName>
                                        </p:attrNameLst>
                                      </p:cBhvr>
                                      <p:to>
                                        <p:strVal val="visible"/>
                                      </p:to>
                                    </p:set>
                                    <p:anim calcmode="lin" valueType="num">
                                      <p:cBhvr additive="base">
                                        <p:cTn dur="500"/>
                                        <p:tgtEl>
                                          <p:spTgt spid="18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4" name="Shape 194"/>
        <p:cNvGrpSpPr/>
        <p:nvPr/>
      </p:nvGrpSpPr>
      <p:grpSpPr>
        <a:xfrm>
          <a:off x="0" y="0"/>
          <a:ext cx="0" cy="0"/>
          <a:chOff x="0" y="0"/>
          <a:chExt cx="0" cy="0"/>
        </a:xfrm>
      </p:grpSpPr>
      <p:sp>
        <p:nvSpPr>
          <p:cNvPr id="195" name="Shape 195"/>
          <p:cNvSpPr/>
          <p:nvPr/>
        </p:nvSpPr>
        <p:spPr>
          <a:xfrm>
            <a:off x="179511" y="262388"/>
            <a:ext cx="8892479" cy="646331"/>
          </a:xfrm>
          <a:prstGeom prst="rect">
            <a:avLst/>
          </a:prstGeom>
          <a:noFill/>
          <a:ln>
            <a:noFill/>
          </a:ln>
        </p:spPr>
        <p:txBody>
          <a:bodyPr anchorCtr="0" anchor="ctr" bIns="45700" lIns="91425" rIns="91425" wrap="square" tIns="45700">
            <a:noAutofit/>
          </a:bodyPr>
          <a:lstStyle/>
          <a:p>
            <a:pPr indent="444500" lvl="0" marL="0" marR="0" rtl="0" algn="l">
              <a:lnSpc>
                <a:spcPct val="100000"/>
              </a:lnSpc>
              <a:spcBef>
                <a:spcPts val="0"/>
              </a:spcBef>
              <a:spcAft>
                <a:spcPts val="0"/>
              </a:spcAft>
              <a:buClr>
                <a:srgbClr val="FF0000"/>
              </a:buClr>
              <a:buSzPct val="25000"/>
              <a:buFont typeface="Calibri"/>
              <a:buNone/>
            </a:pPr>
            <a:r>
              <a:rPr b="1" i="0" lang="tr-TR" sz="3600" u="none" cap="none" strike="noStrike">
                <a:solidFill>
                  <a:srgbClr val="FF0000"/>
                </a:solidFill>
                <a:latin typeface="Calibri"/>
                <a:ea typeface="Calibri"/>
                <a:cs typeface="Calibri"/>
                <a:sym typeface="Calibri"/>
              </a:rPr>
              <a:t>ŞARTLANDIRMA VE PEKİŞTİRME KURAMI</a:t>
            </a:r>
          </a:p>
        </p:txBody>
      </p:sp>
      <p:sp>
        <p:nvSpPr>
          <p:cNvPr id="196" name="Shape 196"/>
          <p:cNvSpPr/>
          <p:nvPr/>
        </p:nvSpPr>
        <p:spPr>
          <a:xfrm>
            <a:off x="251519" y="880091"/>
            <a:ext cx="8640960" cy="5632310"/>
          </a:xfrm>
          <a:prstGeom prst="rect">
            <a:avLst/>
          </a:prstGeom>
          <a:noFill/>
          <a:ln>
            <a:noFill/>
          </a:ln>
        </p:spPr>
        <p:txBody>
          <a:bodyPr anchorCtr="0" anchor="ctr" bIns="45700" lIns="91425" rIns="91425" wrap="square" tIns="45700">
            <a:noAutofit/>
          </a:bodyPr>
          <a:lstStyle/>
          <a:p>
            <a:pPr indent="444500" lvl="0" marL="0" marR="0" rtl="0" algn="just">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Çevre tarafından benimsenen ve ödüllendirilen davranışlar tekrar edilmekte, çevrenin benimsemediği ve cezalandırdığı davranışlar ise tekrar edilmemektedir.</a:t>
            </a:r>
          </a:p>
          <a:p>
            <a:pPr indent="444500" lvl="0" marL="0" marR="0" rtl="0" algn="just">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Pavlov ve Skinner’ın</a:t>
            </a:r>
            <a:r>
              <a:rPr lang="tr-TR" sz="2400">
                <a:solidFill>
                  <a:schemeClr val="dk1"/>
                </a:solidFill>
                <a:latin typeface="Calibri"/>
                <a:ea typeface="Calibri"/>
                <a:cs typeface="Calibri"/>
                <a:sym typeface="Calibri"/>
              </a:rPr>
              <a:t> </a:t>
            </a:r>
            <a:r>
              <a:rPr b="0" i="0" lang="tr-TR" sz="2400" u="none" cap="none" strike="noStrike">
                <a:solidFill>
                  <a:schemeClr val="dk1"/>
                </a:solidFill>
                <a:latin typeface="Calibri"/>
                <a:ea typeface="Calibri"/>
                <a:cs typeface="Calibri"/>
                <a:sym typeface="Calibri"/>
              </a:rPr>
              <a:t>çalışmaları bunu kanıtlamaktadır.</a:t>
            </a:r>
            <a:r>
              <a:rPr b="0" i="0" lang="tr-TR" sz="2400" u="none" cap="none" strike="noStrike">
                <a:solidFill>
                  <a:schemeClr val="dk1"/>
                </a:solidFill>
                <a:latin typeface="Calibri"/>
                <a:ea typeface="Calibri"/>
                <a:cs typeface="Calibri"/>
                <a:sym typeface="Calibri"/>
              </a:rPr>
              <a:t>    	</a:t>
            </a:r>
          </a:p>
          <a:p>
            <a:pPr indent="444500" lvl="0" marL="0" marR="0" rtl="0" algn="just">
              <a:lnSpc>
                <a:spcPct val="150000"/>
              </a:lnSpc>
              <a:spcBef>
                <a:spcPts val="0"/>
              </a:spcBef>
              <a:spcAft>
                <a:spcPts val="0"/>
              </a:spcAft>
              <a:buClr>
                <a:schemeClr val="dk1"/>
              </a:buClr>
              <a:buFont typeface="Calibri"/>
              <a:buNone/>
            </a:pPr>
            <a:r>
              <a:t/>
            </a:r>
            <a:endParaRPr sz="2400">
              <a:solidFill>
                <a:schemeClr val="dk1"/>
              </a:solidFill>
              <a:latin typeface="Calibri"/>
              <a:ea typeface="Calibri"/>
              <a:cs typeface="Calibri"/>
              <a:sym typeface="Calibri"/>
            </a:endParaRPr>
          </a:p>
          <a:p>
            <a:pPr indent="444500" lvl="0" marL="0" marR="0" rtl="0" algn="just">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Dört yaklaşımla bunu açıklayalım.</a:t>
            </a:r>
          </a:p>
          <a:p>
            <a:pPr indent="444500" lvl="0" marL="0" marR="0" rtl="0" algn="l">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a) Olumlu Pekiştirme</a:t>
            </a:r>
          </a:p>
          <a:p>
            <a:pPr indent="444500" lvl="0" marL="0" marR="0" rtl="0" algn="l">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b) Olumsuz Pekiştirme (hatalar neden olmuştur? Anonim)</a:t>
            </a:r>
          </a:p>
          <a:p>
            <a:pPr indent="444500" lvl="0" marL="0" marR="0" rtl="0" algn="l">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c) Ortadan kaldırma (ceza uygulanmaz, faktör ortadan kaldırılır.)</a:t>
            </a:r>
          </a:p>
          <a:p>
            <a:pPr indent="444500" lvl="0" marL="0" marR="0" rtl="0" algn="l">
              <a:lnSpc>
                <a:spcPct val="150000"/>
              </a:lnSpc>
              <a:spcBef>
                <a:spcPts val="0"/>
              </a:spcBef>
              <a:spcAft>
                <a:spcPts val="0"/>
              </a:spcAft>
              <a:buClr>
                <a:schemeClr val="dk1"/>
              </a:buClr>
              <a:buSzPct val="25000"/>
              <a:buFont typeface="Calibri"/>
              <a:buNone/>
            </a:pPr>
            <a:r>
              <a:rPr b="0" i="0" lang="tr-TR" sz="2400" u="none" cap="none" strike="noStrike">
                <a:solidFill>
                  <a:schemeClr val="dk1"/>
                </a:solidFill>
                <a:latin typeface="Calibri"/>
                <a:ea typeface="Calibri"/>
                <a:cs typeface="Calibri"/>
                <a:sym typeface="Calibri"/>
              </a:rPr>
              <a:t>d) Cezalandırma</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Shape 201"/>
          <p:cNvSpPr/>
          <p:nvPr/>
        </p:nvSpPr>
        <p:spPr>
          <a:xfrm>
            <a:off x="467543" y="1118929"/>
            <a:ext cx="8208912" cy="5324535"/>
          </a:xfrm>
          <a:prstGeom prst="rect">
            <a:avLst/>
          </a:prstGeom>
          <a:noFill/>
          <a:ln>
            <a:noFill/>
          </a:ln>
        </p:spPr>
        <p:txBody>
          <a:bodyPr anchorCtr="0" anchor="ctr" bIns="45700" lIns="91425" rIns="91425" wrap="square" tIns="45700">
            <a:noAutofit/>
          </a:bodyPr>
          <a:lstStyle/>
          <a:p>
            <a:pPr indent="-457200" lvl="0" marL="457200" marR="0" rtl="0" algn="just">
              <a:spcBef>
                <a:spcPts val="0"/>
              </a:spcBef>
              <a:spcAft>
                <a:spcPts val="0"/>
              </a:spcAft>
              <a:buClr>
                <a:srgbClr val="FF0000"/>
              </a:buClr>
              <a:buSzPct val="100000"/>
              <a:buFont typeface="Calibri"/>
              <a:buAutoNum type="arabicPeriod"/>
            </a:pPr>
            <a:r>
              <a:rPr b="0" i="0" lang="tr-TR" sz="2000" u="none" cap="none" strike="noStrike">
                <a:solidFill>
                  <a:schemeClr val="dk1"/>
                </a:solidFill>
                <a:latin typeface="Calibri"/>
                <a:ea typeface="Calibri"/>
                <a:cs typeface="Calibri"/>
                <a:sym typeface="Calibri"/>
              </a:rPr>
              <a:t>Bir büyükle konuşurken onu «Evet efendim» ya da «Hayır  efendim» diye yanıtlamalısınız. Yalnızca baş sallamak yada evet ve hayırı başka bir biçimde söylemek hatalıdır. Öğrenci için «evet öğretmenim» «hayır öğretmenin» daha uygun olur.</a:t>
            </a:r>
          </a:p>
          <a:p>
            <a:pPr indent="-457200" lvl="0" marL="457200" marR="0" rtl="0" algn="just">
              <a:spcBef>
                <a:spcPts val="1800"/>
              </a:spcBef>
              <a:spcAft>
                <a:spcPts val="0"/>
              </a:spcAft>
              <a:buClr>
                <a:srgbClr val="FF0000"/>
              </a:buClr>
              <a:buSzPct val="100000"/>
              <a:buFont typeface="Calibri"/>
              <a:buAutoNum type="arabicPeriod"/>
            </a:pPr>
            <a:r>
              <a:rPr b="0" i="0" lang="tr-TR" sz="2000" u="none" cap="none" strike="noStrike">
                <a:solidFill>
                  <a:schemeClr val="dk1"/>
                </a:solidFill>
                <a:latin typeface="Calibri"/>
                <a:ea typeface="Calibri"/>
                <a:cs typeface="Calibri"/>
                <a:sym typeface="Calibri"/>
              </a:rPr>
              <a:t>Bir kişiyle konuşurken göz teması kurun. Birisi konuşurken gözlerinizi o kişiden ayırmayın. Biri yorumda bulunursa dönüp yüzünüzü o kişiye çeviriniz.</a:t>
            </a:r>
          </a:p>
          <a:p>
            <a:pPr indent="-457200" lvl="0" marL="457200" marR="0" rtl="0" algn="just">
              <a:spcBef>
                <a:spcPts val="1800"/>
              </a:spcBef>
              <a:spcAft>
                <a:spcPts val="0"/>
              </a:spcAft>
              <a:buClr>
                <a:srgbClr val="FF0000"/>
              </a:buClr>
              <a:buSzPct val="100000"/>
              <a:buFont typeface="Calibri"/>
              <a:buAutoNum type="arabicPeriod"/>
            </a:pPr>
            <a:r>
              <a:rPr b="0" i="0" lang="tr-TR" sz="2000" u="none" cap="none" strike="noStrike">
                <a:solidFill>
                  <a:schemeClr val="dk1"/>
                </a:solidFill>
                <a:latin typeface="Calibri"/>
                <a:ea typeface="Calibri"/>
                <a:cs typeface="Calibri"/>
                <a:sym typeface="Calibri"/>
              </a:rPr>
              <a:t>Arkadaşlarınızdan biri bir başarı gösterirse o kişiyi ya sözle ya da davranışınızla kutlayınız.</a:t>
            </a:r>
          </a:p>
          <a:p>
            <a:pPr indent="-457200" lvl="0" marL="457200" marR="0" rtl="0" algn="just">
              <a:spcBef>
                <a:spcPts val="1800"/>
              </a:spcBef>
              <a:spcAft>
                <a:spcPts val="0"/>
              </a:spcAft>
              <a:buClr>
                <a:srgbClr val="FF0000"/>
              </a:buClr>
              <a:buSzPct val="100000"/>
              <a:buFont typeface="Calibri"/>
              <a:buAutoNum type="arabicPeriod"/>
            </a:pPr>
            <a:r>
              <a:rPr b="0" i="0" lang="tr-TR" sz="2000" u="none" cap="none" strike="noStrike">
                <a:solidFill>
                  <a:schemeClr val="dk1"/>
                </a:solidFill>
                <a:latin typeface="Calibri"/>
                <a:ea typeface="Calibri"/>
                <a:cs typeface="Calibri"/>
                <a:sym typeface="Calibri"/>
              </a:rPr>
              <a:t>Tartışmalar sırasında diğer kişilerin yorumlarına ve fikirlerine saygı gösteriniz. O böyle dedi ama ben bazılarına katılıyor bazılarına katılmıyorum deyiniz.</a:t>
            </a:r>
          </a:p>
          <a:p>
            <a:pPr indent="-457200" lvl="0" marL="457200" marR="0" rtl="0" algn="just">
              <a:spcBef>
                <a:spcPts val="1800"/>
              </a:spcBef>
              <a:spcAft>
                <a:spcPts val="0"/>
              </a:spcAft>
              <a:buClr>
                <a:srgbClr val="FF0000"/>
              </a:buClr>
              <a:buSzPct val="100000"/>
              <a:buFont typeface="Calibri"/>
              <a:buAutoNum type="arabicPeriod"/>
            </a:pPr>
            <a:r>
              <a:rPr b="0" i="0" lang="tr-TR" sz="2000" u="none" cap="none" strike="noStrike">
                <a:solidFill>
                  <a:schemeClr val="dk1"/>
                </a:solidFill>
                <a:latin typeface="Calibri"/>
                <a:ea typeface="Calibri"/>
                <a:cs typeface="Calibri"/>
                <a:sym typeface="Calibri"/>
              </a:rPr>
              <a:t>Herhangi bir işte başarı gösterince veya</a:t>
            </a:r>
            <a:r>
              <a:rPr b="0" i="0" lang="tr-TR" sz="2000" u="none" cap="none" strike="noStrike">
                <a:solidFill>
                  <a:schemeClr val="dk1"/>
                </a:solidFill>
                <a:latin typeface="Calibri"/>
                <a:ea typeface="Calibri"/>
                <a:cs typeface="Calibri"/>
                <a:sym typeface="Calibri"/>
              </a:rPr>
              <a:t> </a:t>
            </a:r>
            <a:r>
              <a:rPr b="0" i="0" lang="tr-TR" sz="2000" u="none" cap="none" strike="noStrike">
                <a:solidFill>
                  <a:schemeClr val="dk1"/>
                </a:solidFill>
                <a:latin typeface="Calibri"/>
                <a:ea typeface="Calibri"/>
                <a:cs typeface="Calibri"/>
                <a:sym typeface="Calibri"/>
              </a:rPr>
              <a:t>iyi yapınca böbürlenmeyiniz. Kaybederseniz kızgınlık göstermeyiniz.</a:t>
            </a:r>
          </a:p>
        </p:txBody>
      </p:sp>
      <p:sp>
        <p:nvSpPr>
          <p:cNvPr id="202" name="Shape 202"/>
          <p:cNvSpPr/>
          <p:nvPr/>
        </p:nvSpPr>
        <p:spPr>
          <a:xfrm>
            <a:off x="1043608" y="188640"/>
            <a:ext cx="7069370" cy="646331"/>
          </a:xfrm>
          <a:prstGeom prst="rect">
            <a:avLst/>
          </a:prstGeom>
          <a:noFill/>
          <a:ln>
            <a:noFill/>
          </a:ln>
        </p:spPr>
        <p:txBody>
          <a:bodyPr anchorCtr="0" anchor="t" bIns="45700" lIns="91425" rIns="91425" wrap="square" tIns="45700">
            <a:noAutofit/>
          </a:bodyPr>
          <a:lstStyle/>
          <a:p>
            <a:pPr indent="0" lvl="0" marL="0" marR="0" rtl="0" algn="l">
              <a:spcBef>
                <a:spcPts val="0"/>
              </a:spcBef>
              <a:spcAft>
                <a:spcPts val="0"/>
              </a:spcAft>
              <a:buSzPct val="25000"/>
              <a:buNone/>
            </a:pPr>
            <a:r>
              <a:rPr b="1" lang="tr-TR" sz="3600">
                <a:solidFill>
                  <a:srgbClr val="FF0000"/>
                </a:solidFill>
                <a:latin typeface="Calibri"/>
                <a:ea typeface="Calibri"/>
                <a:cs typeface="Calibri"/>
                <a:sym typeface="Calibri"/>
              </a:rPr>
              <a:t>AYDIN BİR KİŞİ OLMANIN 20 KURALI</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Shape 207"/>
          <p:cNvSpPr/>
          <p:nvPr/>
        </p:nvSpPr>
        <p:spPr>
          <a:xfrm>
            <a:off x="467543" y="918591"/>
            <a:ext cx="8208912" cy="5016757"/>
          </a:xfrm>
          <a:prstGeom prst="rect">
            <a:avLst/>
          </a:prstGeom>
          <a:noFill/>
          <a:ln>
            <a:noFill/>
          </a:ln>
        </p:spPr>
        <p:txBody>
          <a:bodyPr anchorCtr="0" anchor="ctr" bIns="45700" lIns="91425" rIns="91425" wrap="square" tIns="45700">
            <a:noAutofit/>
          </a:bodyPr>
          <a:lstStyle/>
          <a:p>
            <a:pPr indent="-457200" lvl="0" marL="457200" marR="0" rtl="0" algn="just">
              <a:lnSpc>
                <a:spcPct val="100000"/>
              </a:lnSpc>
              <a:spcBef>
                <a:spcPts val="0"/>
              </a:spcBef>
              <a:spcAft>
                <a:spcPts val="0"/>
              </a:spcAft>
              <a:buClr>
                <a:srgbClr val="FF0000"/>
              </a:buClr>
              <a:buSzPct val="100000"/>
              <a:buFont typeface="Calibri"/>
              <a:buAutoNum type="arabicPeriod" startAt="6"/>
            </a:pPr>
            <a:r>
              <a:rPr b="0" i="0" lang="tr-TR" sz="2000" u="none" cap="none" strike="noStrike">
                <a:solidFill>
                  <a:schemeClr val="dk1"/>
                </a:solidFill>
                <a:latin typeface="Calibri"/>
                <a:ea typeface="Calibri"/>
                <a:cs typeface="Calibri"/>
                <a:sym typeface="Calibri"/>
              </a:rPr>
              <a:t>Size bir şey verildiğinde veya yardım edildiğinde mutlaka teşekkür ediniz.</a:t>
            </a:r>
          </a:p>
          <a:p>
            <a:pPr indent="-457200" lvl="0" marL="457200" marR="0" rtl="0" algn="just">
              <a:lnSpc>
                <a:spcPct val="100000"/>
              </a:lnSpc>
              <a:spcBef>
                <a:spcPts val="1800"/>
              </a:spcBef>
              <a:spcAft>
                <a:spcPts val="0"/>
              </a:spcAft>
              <a:buClr>
                <a:srgbClr val="FF0000"/>
              </a:buClr>
              <a:buSzPct val="100000"/>
              <a:buFont typeface="Calibri"/>
              <a:buAutoNum type="arabicPeriod" startAt="6"/>
            </a:pPr>
            <a:r>
              <a:rPr b="0" i="0" lang="tr-TR" sz="2000" u="none" cap="none" strike="noStrike">
                <a:solidFill>
                  <a:schemeClr val="dk1"/>
                </a:solidFill>
                <a:latin typeface="Calibri"/>
                <a:ea typeface="Calibri"/>
                <a:cs typeface="Calibri"/>
                <a:sym typeface="Calibri"/>
              </a:rPr>
              <a:t>Herkesin bir EGO su vardır. O egoyu tahmin edecek davranışlarda bulununuz. İyi yönlerini gördüğünüzde beğendiğinizi belirtiniz. Ödüllendiriniz.</a:t>
            </a:r>
          </a:p>
          <a:p>
            <a:pPr indent="-457200" lvl="0" marL="457200" marR="0" rtl="0" algn="just">
              <a:lnSpc>
                <a:spcPct val="100000"/>
              </a:lnSpc>
              <a:spcBef>
                <a:spcPts val="1800"/>
              </a:spcBef>
              <a:spcAft>
                <a:spcPts val="0"/>
              </a:spcAft>
              <a:buClr>
                <a:srgbClr val="FF0000"/>
              </a:buClr>
              <a:buSzPct val="100000"/>
              <a:buFont typeface="Calibri"/>
              <a:buAutoNum type="arabicPeriod" startAt="6"/>
            </a:pPr>
            <a:r>
              <a:rPr b="0" i="0" lang="tr-TR" sz="2000" u="none" cap="none" strike="noStrike">
                <a:solidFill>
                  <a:schemeClr val="dk1"/>
                </a:solidFill>
                <a:latin typeface="Calibri"/>
                <a:ea typeface="Calibri"/>
                <a:cs typeface="Calibri"/>
                <a:sym typeface="Calibri"/>
              </a:rPr>
              <a:t>Bir öğretmen veya yönetici olarak olabildiğince düzenli olmak için her türlü çabayı gösteriniz (Kılık kıyafet, plan program, masa ve laboratuar düzeni vb.)</a:t>
            </a:r>
          </a:p>
          <a:p>
            <a:pPr indent="-457200" lvl="0" marL="457200" marR="0" rtl="0" algn="just">
              <a:lnSpc>
                <a:spcPct val="100000"/>
              </a:lnSpc>
              <a:spcBef>
                <a:spcPts val="1800"/>
              </a:spcBef>
              <a:spcAft>
                <a:spcPts val="0"/>
              </a:spcAft>
              <a:buClr>
                <a:srgbClr val="FF0000"/>
              </a:buClr>
              <a:buSzPct val="100000"/>
              <a:buFont typeface="Calibri"/>
              <a:buAutoNum type="arabicPeriod" startAt="6"/>
            </a:pPr>
            <a:r>
              <a:rPr b="0" i="0" lang="tr-TR" sz="2000" u="none" cap="none" strike="noStrike">
                <a:solidFill>
                  <a:schemeClr val="dk1"/>
                </a:solidFill>
                <a:latin typeface="Calibri"/>
                <a:ea typeface="Calibri"/>
                <a:cs typeface="Calibri"/>
                <a:sym typeface="Calibri"/>
              </a:rPr>
              <a:t>Yöneticileriniz tarafından size bir görev veya ödev verildiğinde sızlanmak ve yakınmak yerine onlarla işbirliği yapmaktan memnun olacağınızı bildiriniz.</a:t>
            </a:r>
          </a:p>
          <a:p>
            <a:pPr indent="-457200" lvl="0" marL="457200" marR="0" rtl="0" algn="just">
              <a:lnSpc>
                <a:spcPct val="100000"/>
              </a:lnSpc>
              <a:spcBef>
                <a:spcPts val="1800"/>
              </a:spcBef>
              <a:spcAft>
                <a:spcPts val="0"/>
              </a:spcAft>
              <a:buClr>
                <a:srgbClr val="FF0000"/>
              </a:buClr>
              <a:buSzPct val="100000"/>
              <a:buFont typeface="Calibri"/>
              <a:buAutoNum type="arabicPeriod" startAt="6"/>
            </a:pPr>
            <a:r>
              <a:rPr b="0" i="0" lang="tr-TR" sz="2000" u="none" cap="none" strike="noStrike">
                <a:solidFill>
                  <a:schemeClr val="dk1"/>
                </a:solidFill>
                <a:latin typeface="Calibri"/>
                <a:ea typeface="Calibri"/>
                <a:cs typeface="Calibri"/>
                <a:sym typeface="Calibri"/>
              </a:rPr>
              <a:t>Gerek öğretmen arkadaşlarınızın ve gerekse öğrencilerinizin isimlerini muhakkak öğreniniz. Onlara hitap ederken sadece «günaydın» deme yerine «günaydın Neşe Hanım, günaydın Ahmet Bey» deyiniz.</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Shape 212"/>
          <p:cNvSpPr/>
          <p:nvPr/>
        </p:nvSpPr>
        <p:spPr>
          <a:xfrm>
            <a:off x="395536" y="1423804"/>
            <a:ext cx="8280919" cy="4093427"/>
          </a:xfrm>
          <a:prstGeom prst="rect">
            <a:avLst/>
          </a:prstGeom>
          <a:noFill/>
          <a:ln>
            <a:noFill/>
          </a:ln>
        </p:spPr>
        <p:txBody>
          <a:bodyPr anchorCtr="0" anchor="ctr" bIns="45700" lIns="91425" rIns="91425" wrap="square" tIns="45700">
            <a:noAutofit/>
          </a:bodyPr>
          <a:lstStyle/>
          <a:p>
            <a:pPr indent="-457200" lvl="0" marL="457200" marR="0" rtl="0" algn="l">
              <a:lnSpc>
                <a:spcPct val="100000"/>
              </a:lnSpc>
              <a:spcBef>
                <a:spcPts val="0"/>
              </a:spcBef>
              <a:spcAft>
                <a:spcPts val="0"/>
              </a:spcAft>
              <a:buClr>
                <a:srgbClr val="FF0000"/>
              </a:buClr>
              <a:buSzPct val="100000"/>
              <a:buFont typeface="Calibri"/>
              <a:buAutoNum type="arabicPeriod" startAt="11"/>
            </a:pPr>
            <a:r>
              <a:rPr b="0" i="0" lang="tr-TR" sz="2000" u="none" cap="none" strike="noStrike">
                <a:solidFill>
                  <a:schemeClr val="dk1"/>
                </a:solidFill>
                <a:latin typeface="Calibri"/>
                <a:ea typeface="Calibri"/>
                <a:cs typeface="Calibri"/>
                <a:sym typeface="Calibri"/>
              </a:rPr>
              <a:t>Okuldaki bir öğretmen bir öğrenciyle konuşuyor yada onu cezalandırıyorsa müdahale etmeyiniz ve o öğretmen ve öğrenciye bakmayınız.</a:t>
            </a:r>
          </a:p>
          <a:p>
            <a:pPr indent="-457200" lvl="0" marL="457200" marR="0" rtl="0" algn="l">
              <a:lnSpc>
                <a:spcPct val="100000"/>
              </a:lnSpc>
              <a:spcBef>
                <a:spcPts val="1800"/>
              </a:spcBef>
              <a:spcAft>
                <a:spcPts val="0"/>
              </a:spcAft>
              <a:buClr>
                <a:srgbClr val="FF0000"/>
              </a:buClr>
              <a:buSzPct val="100000"/>
              <a:buFont typeface="Calibri"/>
              <a:buAutoNum type="arabicPeriod" startAt="11"/>
            </a:pPr>
            <a:r>
              <a:rPr b="0" i="0" lang="tr-TR" sz="2000" u="none" cap="none" strike="noStrike">
                <a:solidFill>
                  <a:schemeClr val="dk1"/>
                </a:solidFill>
                <a:latin typeface="Calibri"/>
                <a:ea typeface="Calibri"/>
                <a:cs typeface="Calibri"/>
                <a:sym typeface="Calibri"/>
              </a:rPr>
              <a:t>Bir kapıya yaklaştığınızda arkanızda biri varsa kapıyı tutun ve ona yol verme kibarlığını gösteriniz.</a:t>
            </a:r>
          </a:p>
          <a:p>
            <a:pPr indent="-457200" lvl="0" marL="457200" marR="0" rtl="0" algn="l">
              <a:lnSpc>
                <a:spcPct val="100000"/>
              </a:lnSpc>
              <a:spcBef>
                <a:spcPts val="1800"/>
              </a:spcBef>
              <a:spcAft>
                <a:spcPts val="0"/>
              </a:spcAft>
              <a:buClr>
                <a:srgbClr val="FF0000"/>
              </a:buClr>
              <a:buSzPct val="100000"/>
              <a:buFont typeface="Calibri"/>
              <a:buAutoNum type="arabicPeriod" startAt="11"/>
            </a:pPr>
            <a:r>
              <a:rPr b="0" i="0" lang="tr-TR" sz="2000" u="none" cap="none" strike="noStrike">
                <a:solidFill>
                  <a:schemeClr val="dk1"/>
                </a:solidFill>
                <a:latin typeface="Calibri"/>
                <a:ea typeface="Calibri"/>
                <a:cs typeface="Calibri"/>
                <a:sym typeface="Calibri"/>
              </a:rPr>
              <a:t>Biri size çarparsa veya siz birisine çarparsanız «affedersiniz» demeyi ihmal etmeyiniz.</a:t>
            </a:r>
          </a:p>
          <a:p>
            <a:pPr indent="-457200" lvl="0" marL="457200" marR="0" rtl="0" algn="l">
              <a:lnSpc>
                <a:spcPct val="100000"/>
              </a:lnSpc>
              <a:spcBef>
                <a:spcPts val="1800"/>
              </a:spcBef>
              <a:spcAft>
                <a:spcPts val="0"/>
              </a:spcAft>
              <a:buClr>
                <a:srgbClr val="FF0000"/>
              </a:buClr>
              <a:buSzPct val="100000"/>
              <a:buFont typeface="Calibri"/>
              <a:buAutoNum type="arabicPeriod" startAt="11"/>
            </a:pPr>
            <a:r>
              <a:rPr b="0" i="0" lang="tr-TR" sz="2000" u="none" cap="none" strike="noStrike">
                <a:solidFill>
                  <a:schemeClr val="dk1"/>
                </a:solidFill>
                <a:latin typeface="Calibri"/>
                <a:ea typeface="Calibri"/>
                <a:cs typeface="Calibri"/>
                <a:sym typeface="Calibri"/>
              </a:rPr>
              <a:t>Bir toplantı sırasına konuşmayınız, arkanıza dönmeyiniz ve konuşmacının dikkatini dağıtmayınız.</a:t>
            </a:r>
          </a:p>
          <a:p>
            <a:pPr indent="-457200" lvl="0" marL="457200" marR="0" rtl="0" algn="l">
              <a:lnSpc>
                <a:spcPct val="100000"/>
              </a:lnSpc>
              <a:spcBef>
                <a:spcPts val="1800"/>
              </a:spcBef>
              <a:spcAft>
                <a:spcPts val="0"/>
              </a:spcAft>
              <a:buClr>
                <a:srgbClr val="FF0000"/>
              </a:buClr>
              <a:buSzPct val="100000"/>
              <a:buFont typeface="Calibri"/>
              <a:buAutoNum type="arabicPeriod" startAt="11"/>
            </a:pPr>
            <a:r>
              <a:rPr b="0" i="0" lang="tr-TR" sz="2000" u="none" cap="none" strike="noStrike">
                <a:solidFill>
                  <a:schemeClr val="dk1"/>
                </a:solidFill>
                <a:latin typeface="Calibri"/>
                <a:ea typeface="Calibri"/>
                <a:cs typeface="Calibri"/>
                <a:sym typeface="Calibri"/>
              </a:rPr>
              <a:t>İnandığınız fikirleri savununuz, bunu yaparken karşınızdaki insanları incitmemeye ve  kaba davranmamaya dikkat ediniz.</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Shape 217"/>
          <p:cNvSpPr/>
          <p:nvPr/>
        </p:nvSpPr>
        <p:spPr>
          <a:xfrm>
            <a:off x="467543" y="1124744"/>
            <a:ext cx="8208912" cy="4708980"/>
          </a:xfrm>
          <a:prstGeom prst="rect">
            <a:avLst/>
          </a:prstGeom>
          <a:noFill/>
          <a:ln>
            <a:noFill/>
          </a:ln>
        </p:spPr>
        <p:txBody>
          <a:bodyPr anchorCtr="0" anchor="ctr" bIns="45700" lIns="91425" rIns="91425" wrap="square" tIns="45700">
            <a:noAutofit/>
          </a:bodyPr>
          <a:lstStyle/>
          <a:p>
            <a:pPr indent="-457200" lvl="0" marL="457200" marR="0" rtl="0" algn="l">
              <a:lnSpc>
                <a:spcPct val="100000"/>
              </a:lnSpc>
              <a:spcBef>
                <a:spcPts val="0"/>
              </a:spcBef>
              <a:spcAft>
                <a:spcPts val="0"/>
              </a:spcAft>
              <a:buClr>
                <a:srgbClr val="FF0000"/>
              </a:buClr>
              <a:buSzPct val="100000"/>
              <a:buFont typeface="Calibri"/>
              <a:buAutoNum type="arabicPeriod" startAt="16"/>
            </a:pPr>
            <a:r>
              <a:rPr b="0" i="0" lang="tr-TR" sz="2000" u="none" cap="none" strike="noStrike">
                <a:solidFill>
                  <a:schemeClr val="dk1"/>
                </a:solidFill>
                <a:latin typeface="Calibri"/>
                <a:ea typeface="Calibri"/>
                <a:cs typeface="Calibri"/>
                <a:sym typeface="Calibri"/>
              </a:rPr>
              <a:t>Olumlu </a:t>
            </a:r>
            <a:r>
              <a:rPr lang="tr-TR" sz="2000">
                <a:solidFill>
                  <a:schemeClr val="dk1"/>
                </a:solidFill>
                <a:latin typeface="Calibri"/>
                <a:ea typeface="Calibri"/>
                <a:cs typeface="Calibri"/>
                <a:sym typeface="Calibri"/>
              </a:rPr>
              <a:t>olun</a:t>
            </a:r>
            <a:r>
              <a:rPr b="0" i="0" lang="tr-TR" sz="2000" u="none" cap="none" strike="noStrike">
                <a:solidFill>
                  <a:schemeClr val="dk1"/>
                </a:solidFill>
                <a:latin typeface="Calibri"/>
                <a:ea typeface="Calibri"/>
                <a:cs typeface="Calibri"/>
                <a:sym typeface="Calibri"/>
              </a:rPr>
              <a:t> ve yaşamdan zevk aldığınızı gösterin. Unutmayınız ki yarısı su dolu bardağın yarısı boşsa yarısı da doludur.</a:t>
            </a:r>
          </a:p>
          <a:p>
            <a:pPr indent="-457200" lvl="0" marL="457200" marR="0" rtl="0" algn="l">
              <a:lnSpc>
                <a:spcPct val="100000"/>
              </a:lnSpc>
              <a:spcBef>
                <a:spcPts val="1800"/>
              </a:spcBef>
              <a:spcAft>
                <a:spcPts val="0"/>
              </a:spcAft>
              <a:buClr>
                <a:srgbClr val="FF0000"/>
              </a:buClr>
              <a:buSzPct val="100000"/>
              <a:buFont typeface="Calibri"/>
              <a:buAutoNum type="arabicPeriod" startAt="16"/>
            </a:pPr>
            <a:r>
              <a:rPr b="0" i="0" lang="tr-TR" sz="2000" u="none" cap="none" strike="noStrike">
                <a:solidFill>
                  <a:schemeClr val="dk1"/>
                </a:solidFill>
                <a:latin typeface="Calibri"/>
                <a:ea typeface="Calibri"/>
                <a:cs typeface="Calibri"/>
                <a:sym typeface="Calibri"/>
              </a:rPr>
              <a:t>Yaşamınızda pişmanlıklara yer vermeyiniz. «Keşke şöyle yapsaydım» yerine gelecekte onu da deneyeceğinize inanınız.</a:t>
            </a:r>
          </a:p>
          <a:p>
            <a:pPr indent="-457200" lvl="0" marL="457200" marR="0" rtl="0" algn="l">
              <a:lnSpc>
                <a:spcPct val="100000"/>
              </a:lnSpc>
              <a:spcBef>
                <a:spcPts val="1800"/>
              </a:spcBef>
              <a:spcAft>
                <a:spcPts val="0"/>
              </a:spcAft>
              <a:buClr>
                <a:srgbClr val="FF0000"/>
              </a:buClr>
              <a:buSzPct val="100000"/>
              <a:buFont typeface="Calibri"/>
              <a:buAutoNum type="arabicPeriod" startAt="16"/>
            </a:pPr>
            <a:r>
              <a:rPr b="0" i="0" lang="tr-TR" sz="2000" u="none" cap="none" strike="noStrike">
                <a:solidFill>
                  <a:schemeClr val="dk1"/>
                </a:solidFill>
                <a:latin typeface="Calibri"/>
                <a:ea typeface="Calibri"/>
                <a:cs typeface="Calibri"/>
                <a:sym typeface="Calibri"/>
              </a:rPr>
              <a:t>Her insanın hata yapacağını biliniz ve sizin de kusursuz olmadığınıza inanınız.</a:t>
            </a:r>
          </a:p>
          <a:p>
            <a:pPr indent="-457200" lvl="0" marL="457200" marR="0" rtl="0" algn="l">
              <a:lnSpc>
                <a:spcPct val="100000"/>
              </a:lnSpc>
              <a:spcBef>
                <a:spcPts val="1800"/>
              </a:spcBef>
              <a:spcAft>
                <a:spcPts val="0"/>
              </a:spcAft>
              <a:buClr>
                <a:srgbClr val="FF0000"/>
              </a:buClr>
              <a:buSzPct val="100000"/>
              <a:buFont typeface="Calibri"/>
              <a:buAutoNum type="arabicPeriod" startAt="16"/>
            </a:pPr>
            <a:r>
              <a:rPr b="0" i="0" lang="tr-TR" sz="2000" u="none" cap="none" strike="noStrike">
                <a:solidFill>
                  <a:schemeClr val="dk1"/>
                </a:solidFill>
                <a:latin typeface="Calibri"/>
                <a:ea typeface="Calibri"/>
                <a:cs typeface="Calibri"/>
                <a:sym typeface="Calibri"/>
              </a:rPr>
              <a:t>Koşullar ne olursa olsun dürüst olunuz. Yanlış bir iş yapmış olsanız bile onu itiraf etmekten çekinmeyiniz. Gerekirse özür dilemek en faziletli davranıştır. </a:t>
            </a:r>
          </a:p>
          <a:p>
            <a:pPr indent="-457200" lvl="0" marL="457200" marR="0" rtl="0" algn="l">
              <a:lnSpc>
                <a:spcPct val="100000"/>
              </a:lnSpc>
              <a:spcBef>
                <a:spcPts val="1800"/>
              </a:spcBef>
              <a:spcAft>
                <a:spcPts val="0"/>
              </a:spcAft>
              <a:buClr>
                <a:srgbClr val="FF0000"/>
              </a:buClr>
              <a:buSzPct val="100000"/>
              <a:buFont typeface="Calibri"/>
              <a:buAutoNum type="arabicPeriod" startAt="16"/>
            </a:pPr>
            <a:r>
              <a:rPr b="0" i="0" lang="tr-TR" sz="2000" u="none" cap="none" strike="noStrike">
                <a:solidFill>
                  <a:schemeClr val="dk1"/>
                </a:solidFill>
                <a:latin typeface="Calibri"/>
                <a:ea typeface="Calibri"/>
                <a:cs typeface="Calibri"/>
                <a:sym typeface="Calibri"/>
              </a:rPr>
              <a:t>Gerek yöneticilerinizin ve öğretmen arkadaşlarınızın gerekse öğrencilerinizin sizinle paylaştıkları sırları kesin olarak hiç kimseye açıklamayınız. Güvenli bir sırdaş olmaya çaba gösteriniz.</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Shape 222"/>
          <p:cNvSpPr/>
          <p:nvPr/>
        </p:nvSpPr>
        <p:spPr>
          <a:xfrm>
            <a:off x="1691680" y="1268759"/>
            <a:ext cx="6768751" cy="4154983"/>
          </a:xfrm>
          <a:prstGeom prst="rect">
            <a:avLst/>
          </a:prstGeom>
          <a:noFill/>
          <a:ln>
            <a:noFill/>
          </a:ln>
        </p:spPr>
        <p:txBody>
          <a:bodyPr anchorCtr="0" anchor="t" bIns="45700" lIns="91425" rIns="91425" wrap="square" tIns="45700">
            <a:noAutofit/>
          </a:bodyPr>
          <a:lstStyle/>
          <a:p>
            <a:pPr indent="0" lvl="0" marL="0" marR="0" rtl="0" algn="just">
              <a:spcBef>
                <a:spcPts val="0"/>
              </a:spcBef>
              <a:buSzPct val="25000"/>
              <a:buNone/>
            </a:pPr>
            <a:r>
              <a:rPr lang="tr-TR" sz="2400">
                <a:solidFill>
                  <a:schemeClr val="dk1"/>
                </a:solidFill>
                <a:latin typeface="Calibri"/>
                <a:ea typeface="Calibri"/>
                <a:cs typeface="Calibri"/>
                <a:sym typeface="Calibri"/>
              </a:rPr>
              <a:t>Atatürk Devrimlerine ve ilkelerine ve Anayasa’da ifadesini bulan Atatürk Milliyetçiliğine bağlı, Türk Milletinin, milli, ahlaki, insani, manevi ve kültürel değerlerini benimseyen, koruyan ve geliştiren, ailesini, vatanını milletini seven ve daima yüceltmeye çalışan, insan haklarına ve Anayasanın başlangıcındaki temel ilkelere dayanan demokratik, laik ve sosyal bir hukuk devleti olan Türkiye Cumhuriyetine karşı görev ve sorumluluklarını bilen ve bunları davranış haline getirmiş yurttaşlar olarak yetiştirmek;</a:t>
            </a:r>
          </a:p>
        </p:txBody>
      </p:sp>
      <p:sp>
        <p:nvSpPr>
          <p:cNvPr id="223" name="Shape 223"/>
          <p:cNvSpPr/>
          <p:nvPr/>
        </p:nvSpPr>
        <p:spPr>
          <a:xfrm>
            <a:off x="1115616" y="260647"/>
            <a:ext cx="6893938"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TÜRK MİLLİ EĞİTİMİNİN AMAÇLARI</a:t>
            </a:r>
          </a:p>
        </p:txBody>
      </p:sp>
      <p:sp>
        <p:nvSpPr>
          <p:cNvPr id="224" name="Shape 224"/>
          <p:cNvSpPr/>
          <p:nvPr/>
        </p:nvSpPr>
        <p:spPr>
          <a:xfrm>
            <a:off x="395536" y="1268759"/>
            <a:ext cx="1224135" cy="461664"/>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2400">
                <a:solidFill>
                  <a:srgbClr val="FF0000"/>
                </a:solidFill>
                <a:latin typeface="Calibri"/>
                <a:ea typeface="Calibri"/>
                <a:cs typeface="Calibri"/>
                <a:sym typeface="Calibri"/>
              </a:rPr>
              <a:t>GENEL : </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Shape 229"/>
          <p:cNvSpPr/>
          <p:nvPr/>
        </p:nvSpPr>
        <p:spPr>
          <a:xfrm>
            <a:off x="683568" y="548679"/>
            <a:ext cx="7776864" cy="5847754"/>
          </a:xfrm>
          <a:prstGeom prst="rect">
            <a:avLst/>
          </a:prstGeom>
          <a:noFill/>
          <a:ln>
            <a:noFill/>
          </a:ln>
        </p:spPr>
        <p:txBody>
          <a:bodyPr anchorCtr="0" anchor="t" bIns="45700" lIns="91425" rIns="91425" wrap="square" tIns="45700">
            <a:noAutofit/>
          </a:bodyPr>
          <a:lstStyle/>
          <a:p>
            <a:pPr indent="0" lvl="0" marL="0" marR="0" rtl="0" algn="just">
              <a:spcBef>
                <a:spcPts val="0"/>
              </a:spcBef>
              <a:spcAft>
                <a:spcPts val="0"/>
              </a:spcAft>
              <a:buClr>
                <a:srgbClr val="FF0000"/>
              </a:buClr>
              <a:buSzPct val="100000"/>
              <a:buFont typeface="Noto Sans Symbols"/>
              <a:buChar char="▪"/>
            </a:pPr>
            <a:r>
              <a:rPr lang="tr-TR" sz="2800">
                <a:solidFill>
                  <a:schemeClr val="dk1"/>
                </a:solidFill>
                <a:latin typeface="Calibri"/>
                <a:ea typeface="Calibri"/>
                <a:cs typeface="Calibri"/>
                <a:sym typeface="Calibri"/>
              </a:rPr>
              <a:t>Beden, zihin, ahlak, ruh ve duygu bakımlarından dengeli ve sağlıklı şekilde gelişmiş bir kişiliğe ve karaktere, hür ve bilimsel düşünme gücüne, geniş bir dünya görüşüne sahip, insan haklarına saygılı, kişilik ve teşebbüs değer veren, topluma karşı sorumluluk duyan, yapıcı, yaratıcı ve verimli kişiler olarak yetiştirmek;</a:t>
            </a:r>
          </a:p>
          <a:p>
            <a:pPr indent="0" lvl="0" marL="0" marR="0" rtl="0" algn="just">
              <a:spcBef>
                <a:spcPts val="1200"/>
              </a:spcBef>
              <a:buClr>
                <a:srgbClr val="FF0000"/>
              </a:buClr>
              <a:buSzPct val="100000"/>
              <a:buFont typeface="Noto Sans Symbols"/>
              <a:buChar char="▪"/>
            </a:pPr>
            <a:r>
              <a:rPr lang="tr-TR" sz="2800">
                <a:solidFill>
                  <a:schemeClr val="dk1"/>
                </a:solidFill>
                <a:latin typeface="Calibri"/>
                <a:ea typeface="Calibri"/>
                <a:cs typeface="Calibri"/>
                <a:sym typeface="Calibri"/>
              </a:rPr>
              <a:t>İlgi, istidat ve kabiliyetlerini geliştirerek gerekli bilgi, beceri, davranışlar ve birlikte iş görme alışkanlığını kazandırmak suretiyle hayata hazırlamak ve onların kendilerini mutlu kılacak ve toplumun mutluluğuna katkıda bulunacak bir meslek sahibi olmalarını sağlamak.</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grpSp>
        <p:nvGrpSpPr>
          <p:cNvPr id="91" name="Shape 91"/>
          <p:cNvGrpSpPr/>
          <p:nvPr/>
        </p:nvGrpSpPr>
        <p:grpSpPr>
          <a:xfrm>
            <a:off x="1619671" y="1412775"/>
            <a:ext cx="5472608" cy="4968551"/>
            <a:chOff x="1619671" y="1412775"/>
            <a:chExt cx="5472608" cy="4968551"/>
          </a:xfrm>
        </p:grpSpPr>
        <p:sp>
          <p:nvSpPr>
            <p:cNvPr id="92" name="Shape 92"/>
            <p:cNvSpPr/>
            <p:nvPr/>
          </p:nvSpPr>
          <p:spPr>
            <a:xfrm>
              <a:off x="2843808" y="1412775"/>
              <a:ext cx="3168351" cy="3240359"/>
            </a:xfrm>
            <a:prstGeom prst="flowChartConnector">
              <a:avLst/>
            </a:prstGeom>
            <a:no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93" name="Shape 93"/>
            <p:cNvSpPr/>
            <p:nvPr/>
          </p:nvSpPr>
          <p:spPr>
            <a:xfrm>
              <a:off x="3779912" y="3140967"/>
              <a:ext cx="3312367" cy="3240359"/>
            </a:xfrm>
            <a:prstGeom prst="flowChartConnector">
              <a:avLst/>
            </a:prstGeom>
            <a:no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94" name="Shape 94"/>
            <p:cNvSpPr/>
            <p:nvPr/>
          </p:nvSpPr>
          <p:spPr>
            <a:xfrm>
              <a:off x="1619671" y="3140967"/>
              <a:ext cx="3456383" cy="3240359"/>
            </a:xfrm>
            <a:prstGeom prst="flowChartConnector">
              <a:avLst/>
            </a:prstGeom>
            <a:noFill/>
            <a:ln cap="flat" cmpd="sng" w="25400">
              <a:solidFill>
                <a:srgbClr val="395E89"/>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grpSp>
      <p:sp>
        <p:nvSpPr>
          <p:cNvPr id="95" name="Shape 95"/>
          <p:cNvSpPr txBox="1"/>
          <p:nvPr/>
        </p:nvSpPr>
        <p:spPr>
          <a:xfrm>
            <a:off x="3840698" y="2060848"/>
            <a:ext cx="1249061" cy="64633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1" lang="tr-TR" sz="1800">
                <a:solidFill>
                  <a:schemeClr val="dk1"/>
                </a:solidFill>
                <a:latin typeface="Calibri"/>
                <a:ea typeface="Calibri"/>
                <a:cs typeface="Calibri"/>
                <a:sym typeface="Calibri"/>
              </a:rPr>
              <a:t>KİŞİSEL </a:t>
            </a:r>
          </a:p>
          <a:p>
            <a:pPr indent="0" lvl="0" marL="0" marR="0" rtl="0" algn="ctr">
              <a:spcBef>
                <a:spcPts val="0"/>
              </a:spcBef>
              <a:buSzPct val="25000"/>
              <a:buNone/>
            </a:pPr>
            <a:r>
              <a:rPr b="1" lang="tr-TR" sz="1800">
                <a:solidFill>
                  <a:schemeClr val="dk1"/>
                </a:solidFill>
                <a:latin typeface="Calibri"/>
                <a:ea typeface="Calibri"/>
                <a:cs typeface="Calibri"/>
                <a:sym typeface="Calibri"/>
              </a:rPr>
              <a:t>NİTELİKLER</a:t>
            </a:r>
          </a:p>
        </p:txBody>
      </p:sp>
      <p:sp>
        <p:nvSpPr>
          <p:cNvPr id="96" name="Shape 96"/>
          <p:cNvSpPr txBox="1"/>
          <p:nvPr/>
        </p:nvSpPr>
        <p:spPr>
          <a:xfrm>
            <a:off x="5493260" y="4653135"/>
            <a:ext cx="1262654" cy="64633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1" lang="tr-TR" sz="1800">
                <a:solidFill>
                  <a:schemeClr val="dk1"/>
                </a:solidFill>
                <a:latin typeface="Calibri"/>
                <a:ea typeface="Calibri"/>
                <a:cs typeface="Calibri"/>
                <a:sym typeface="Calibri"/>
              </a:rPr>
              <a:t>PEDAGOJİK</a:t>
            </a:r>
          </a:p>
          <a:p>
            <a:pPr indent="0" lvl="0" marL="0" marR="0" rtl="0" algn="ctr">
              <a:spcBef>
                <a:spcPts val="0"/>
              </a:spcBef>
              <a:buSzPct val="25000"/>
              <a:buNone/>
            </a:pPr>
            <a:r>
              <a:rPr b="1" lang="tr-TR" sz="1800">
                <a:solidFill>
                  <a:schemeClr val="dk1"/>
                </a:solidFill>
                <a:latin typeface="Calibri"/>
                <a:ea typeface="Calibri"/>
                <a:cs typeface="Calibri"/>
                <a:sym typeface="Calibri"/>
              </a:rPr>
              <a:t>YETERLİK</a:t>
            </a:r>
          </a:p>
        </p:txBody>
      </p:sp>
      <p:sp>
        <p:nvSpPr>
          <p:cNvPr id="97" name="Shape 97"/>
          <p:cNvSpPr txBox="1"/>
          <p:nvPr/>
        </p:nvSpPr>
        <p:spPr>
          <a:xfrm>
            <a:off x="2041685" y="4653135"/>
            <a:ext cx="847027" cy="64633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1" lang="tr-TR" sz="1800">
                <a:solidFill>
                  <a:schemeClr val="dk1"/>
                </a:solidFill>
                <a:latin typeface="Calibri"/>
                <a:ea typeface="Calibri"/>
                <a:cs typeface="Calibri"/>
                <a:sym typeface="Calibri"/>
              </a:rPr>
              <a:t>ALAN</a:t>
            </a:r>
          </a:p>
          <a:p>
            <a:pPr indent="0" lvl="0" marL="0" marR="0" rtl="0" algn="ctr">
              <a:spcBef>
                <a:spcPts val="0"/>
              </a:spcBef>
              <a:buSzPct val="25000"/>
              <a:buNone/>
            </a:pPr>
            <a:r>
              <a:rPr b="1" lang="tr-TR" sz="1800">
                <a:solidFill>
                  <a:schemeClr val="dk1"/>
                </a:solidFill>
                <a:latin typeface="Calibri"/>
                <a:ea typeface="Calibri"/>
                <a:cs typeface="Calibri"/>
                <a:sym typeface="Calibri"/>
              </a:rPr>
              <a:t>BİLGİSİ</a:t>
            </a:r>
          </a:p>
        </p:txBody>
      </p:sp>
      <p:sp>
        <p:nvSpPr>
          <p:cNvPr id="98" name="Shape 98"/>
          <p:cNvSpPr txBox="1"/>
          <p:nvPr/>
        </p:nvSpPr>
        <p:spPr>
          <a:xfrm>
            <a:off x="3842301" y="3861048"/>
            <a:ext cx="1106392" cy="64633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1" lang="tr-TR" sz="1800">
                <a:solidFill>
                  <a:schemeClr val="dk1"/>
                </a:solidFill>
                <a:latin typeface="Calibri"/>
                <a:ea typeface="Calibri"/>
                <a:cs typeface="Calibri"/>
                <a:sym typeface="Calibri"/>
              </a:rPr>
              <a:t>ETKİLİ </a:t>
            </a:r>
          </a:p>
          <a:p>
            <a:pPr indent="0" lvl="0" marL="0" marR="0" rtl="0" algn="ctr">
              <a:spcBef>
                <a:spcPts val="0"/>
              </a:spcBef>
              <a:buSzPct val="25000"/>
              <a:buNone/>
            </a:pPr>
            <a:r>
              <a:rPr b="1" lang="tr-TR" sz="1800">
                <a:solidFill>
                  <a:schemeClr val="dk1"/>
                </a:solidFill>
                <a:latin typeface="Calibri"/>
                <a:ea typeface="Calibri"/>
                <a:cs typeface="Calibri"/>
                <a:sym typeface="Calibri"/>
              </a:rPr>
              <a:t>ÖĞRETİM</a:t>
            </a:r>
          </a:p>
        </p:txBody>
      </p:sp>
      <p:sp>
        <p:nvSpPr>
          <p:cNvPr id="99" name="Shape 99"/>
          <p:cNvSpPr/>
          <p:nvPr/>
        </p:nvSpPr>
        <p:spPr>
          <a:xfrm>
            <a:off x="967348" y="404663"/>
            <a:ext cx="7061036"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BAŞARILI ÖĞRETMENİN NİTELİKLERİ</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5"/>
                                        </p:tgtEl>
                                        <p:attrNameLst>
                                          <p:attrName>style.visibility</p:attrName>
                                        </p:attrNameLst>
                                      </p:cBhvr>
                                      <p:to>
                                        <p:strVal val="visible"/>
                                      </p:to>
                                    </p:set>
                                    <p:anim calcmode="lin" valueType="num">
                                      <p:cBhvr additive="base">
                                        <p:cTn dur="500"/>
                                        <p:tgtEl>
                                          <p:spTgt spid="9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7"/>
                                        </p:tgtEl>
                                        <p:attrNameLst>
                                          <p:attrName>style.visibility</p:attrName>
                                        </p:attrNameLst>
                                      </p:cBhvr>
                                      <p:to>
                                        <p:strVal val="visible"/>
                                      </p:to>
                                    </p:set>
                                    <p:anim calcmode="lin" valueType="num">
                                      <p:cBhvr additive="base">
                                        <p:cTn dur="500"/>
                                        <p:tgtEl>
                                          <p:spTgt spid="9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6"/>
                                        </p:tgtEl>
                                        <p:attrNameLst>
                                          <p:attrName>style.visibility</p:attrName>
                                        </p:attrNameLst>
                                      </p:cBhvr>
                                      <p:to>
                                        <p:strVal val="visible"/>
                                      </p:to>
                                    </p:set>
                                    <p:anim calcmode="lin" valueType="num">
                                      <p:cBhvr additive="base">
                                        <p:cTn dur="500"/>
                                        <p:tgtEl>
                                          <p:spTgt spid="9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500"/>
                                        <p:tgtEl>
                                          <p:spTgt spid="9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3" name="Shape 233"/>
        <p:cNvGrpSpPr/>
        <p:nvPr/>
      </p:nvGrpSpPr>
      <p:grpSpPr>
        <a:xfrm>
          <a:off x="0" y="0"/>
          <a:ext cx="0" cy="0"/>
          <a:chOff x="0" y="0"/>
          <a:chExt cx="0" cy="0"/>
        </a:xfrm>
      </p:grpSpPr>
      <p:sp>
        <p:nvSpPr>
          <p:cNvPr id="234" name="Shape 234"/>
          <p:cNvSpPr/>
          <p:nvPr/>
        </p:nvSpPr>
        <p:spPr>
          <a:xfrm>
            <a:off x="539552" y="764704"/>
            <a:ext cx="7992887" cy="5832365"/>
          </a:xfrm>
          <a:prstGeom prst="rect">
            <a:avLst/>
          </a:prstGeom>
          <a:noFill/>
          <a:ln>
            <a:noFill/>
          </a:ln>
        </p:spPr>
        <p:txBody>
          <a:bodyPr anchorCtr="0" anchor="t" bIns="45700" lIns="91425" rIns="91425" wrap="square" tIns="45700">
            <a:noAutofit/>
          </a:bodyPr>
          <a:lstStyle/>
          <a:p>
            <a:pPr indent="-342900" lvl="1" marL="800100" marR="0" rtl="0" algn="l">
              <a:spcBef>
                <a:spcPts val="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Genellik ve eşitlik</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Ferdin ve toplumun ihtiyaçları</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Yöneltme</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Eğitim hakkı</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Fırsat ve imkân eşitliği</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Süreklilik</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Atatürk Devrimleri ve İlkeleri ve Atatürk Milliyetçiliği</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Demokrasi eğitimi</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Laiklik</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Bilimsellik</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Planlılık</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Karma eğitim</a:t>
            </a:r>
          </a:p>
          <a:p>
            <a:pPr indent="-342900" lvl="1" marL="800100" marR="0" rtl="0" algn="l">
              <a:spcBef>
                <a:spcPts val="600"/>
              </a:spcBef>
              <a:spcAft>
                <a:spcPts val="0"/>
              </a:spcAft>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Okul ve ailenin işbirliği</a:t>
            </a:r>
          </a:p>
          <a:p>
            <a:pPr indent="-342900" lvl="1" marL="800100" marR="0" rtl="0" algn="l">
              <a:spcBef>
                <a:spcPts val="600"/>
              </a:spcBef>
              <a:buClr>
                <a:srgbClr val="FF0000"/>
              </a:buClr>
              <a:buSzPct val="100000"/>
              <a:buFont typeface="Calibri"/>
              <a:buAutoNum type="arabicPeriod"/>
            </a:pPr>
            <a:r>
              <a:rPr b="0" i="0" lang="tr-TR" sz="2200" u="none" cap="none" strike="noStrike">
                <a:solidFill>
                  <a:schemeClr val="dk1"/>
                </a:solidFill>
                <a:latin typeface="Calibri"/>
                <a:ea typeface="Calibri"/>
                <a:cs typeface="Calibri"/>
                <a:sym typeface="Calibri"/>
              </a:rPr>
              <a:t>Her yerde eğitim</a:t>
            </a:r>
          </a:p>
        </p:txBody>
      </p:sp>
      <p:sp>
        <p:nvSpPr>
          <p:cNvPr id="235" name="Shape 235"/>
          <p:cNvSpPr/>
          <p:nvPr/>
        </p:nvSpPr>
        <p:spPr>
          <a:xfrm>
            <a:off x="683568" y="116631"/>
            <a:ext cx="7813035"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TÜRK MİLLİ EĞİTİMİNİN TEMEL İLKELERİ</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grpSp>
        <p:nvGrpSpPr>
          <p:cNvPr id="104" name="Shape 104"/>
          <p:cNvGrpSpPr/>
          <p:nvPr/>
        </p:nvGrpSpPr>
        <p:grpSpPr>
          <a:xfrm>
            <a:off x="0" y="908720"/>
            <a:ext cx="4932039" cy="5949280"/>
            <a:chOff x="0" y="908720"/>
            <a:chExt cx="4932039" cy="5949280"/>
          </a:xfrm>
        </p:grpSpPr>
        <p:sp>
          <p:nvSpPr>
            <p:cNvPr id="105" name="Shape 105"/>
            <p:cNvSpPr/>
            <p:nvPr/>
          </p:nvSpPr>
          <p:spPr>
            <a:xfrm>
              <a:off x="0" y="908720"/>
              <a:ext cx="4572000" cy="5949280"/>
            </a:xfrm>
            <a:prstGeom prst="rect">
              <a:avLst/>
            </a:prstGeom>
            <a:solidFill>
              <a:srgbClr val="F2F2F2"/>
            </a:solidFill>
            <a:ln cap="flat" cmpd="sng" w="25400">
              <a:solidFill>
                <a:srgbClr val="D8D8D8"/>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dk1"/>
                </a:solidFill>
                <a:latin typeface="Calibri"/>
                <a:ea typeface="Calibri"/>
                <a:cs typeface="Calibri"/>
                <a:sym typeface="Calibri"/>
              </a:endParaRPr>
            </a:p>
          </p:txBody>
        </p:sp>
        <p:sp>
          <p:nvSpPr>
            <p:cNvPr id="106" name="Shape 106"/>
            <p:cNvSpPr/>
            <p:nvPr/>
          </p:nvSpPr>
          <p:spPr>
            <a:xfrm>
              <a:off x="179511" y="1124744"/>
              <a:ext cx="4752527" cy="5632310"/>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Sözlü anlatımda başarılı </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Yaratıcı</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Rahat</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Sıcakkanlı</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Güvenilir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Adaletli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Destekleyici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Şakacı ve neşeli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Samimi ve cana yakın</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Olumlu</a:t>
              </a:r>
            </a:p>
          </p:txBody>
        </p:sp>
      </p:grpSp>
      <p:grpSp>
        <p:nvGrpSpPr>
          <p:cNvPr id="107" name="Shape 107"/>
          <p:cNvGrpSpPr/>
          <p:nvPr/>
        </p:nvGrpSpPr>
        <p:grpSpPr>
          <a:xfrm>
            <a:off x="4572000" y="908720"/>
            <a:ext cx="4572000" cy="5949280"/>
            <a:chOff x="4572000" y="908720"/>
            <a:chExt cx="4572000" cy="5949280"/>
          </a:xfrm>
        </p:grpSpPr>
        <p:sp>
          <p:nvSpPr>
            <p:cNvPr id="108" name="Shape 108"/>
            <p:cNvSpPr/>
            <p:nvPr/>
          </p:nvSpPr>
          <p:spPr>
            <a:xfrm>
              <a:off x="4572000" y="908720"/>
              <a:ext cx="4572000" cy="5949280"/>
            </a:xfrm>
            <a:prstGeom prst="rect">
              <a:avLst/>
            </a:prstGeom>
            <a:solidFill>
              <a:srgbClr val="F2F2F2"/>
            </a:solidFill>
            <a:ln cap="flat" cmpd="sng" w="25400">
              <a:solidFill>
                <a:srgbClr val="D8D8D8"/>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dk1"/>
                </a:solidFill>
                <a:latin typeface="Calibri"/>
                <a:ea typeface="Calibri"/>
                <a:cs typeface="Calibri"/>
                <a:sym typeface="Calibri"/>
              </a:endParaRPr>
            </a:p>
          </p:txBody>
        </p:sp>
        <p:sp>
          <p:nvSpPr>
            <p:cNvPr id="109" name="Shape 109"/>
            <p:cNvSpPr/>
            <p:nvPr/>
          </p:nvSpPr>
          <p:spPr>
            <a:xfrm>
              <a:off x="5076055" y="1124744"/>
              <a:ext cx="3600399" cy="5632310"/>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İyi bir dinleyici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Vücut dilini iyi kullanan</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Coşkulu</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İyi organize olmuş, düzenli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İyi bir gözlemci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Destekleyici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Giyim kuşamı düzgün</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Esnek</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Cesaretlendirici</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Olaylara duyarlı</a:t>
              </a:r>
            </a:p>
          </p:txBody>
        </p:sp>
      </p:grpSp>
      <p:sp>
        <p:nvSpPr>
          <p:cNvPr id="110" name="Shape 110"/>
          <p:cNvSpPr/>
          <p:nvPr/>
        </p:nvSpPr>
        <p:spPr>
          <a:xfrm>
            <a:off x="1039355" y="116631"/>
            <a:ext cx="7061036"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BAŞARILI ÖĞRETMENİN NİTELİKLERİ</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Shape 115"/>
          <p:cNvSpPr/>
          <p:nvPr/>
        </p:nvSpPr>
        <p:spPr>
          <a:xfrm>
            <a:off x="539552" y="1496973"/>
            <a:ext cx="7992887" cy="4524315"/>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Mesleğini ve alanını sever.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Öğrenciyi güdülemeyi (motive etmeyi) bilir.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İşlediği konuyu çeşitli örneklerle açıklar ve uygulamaya çalışır.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Ders işlerken aktif davranır.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Çeşitli öğretim yöntemlerini kullanır.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Ödüllendirmeye önem verir.</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Öğrenciyi cesaretlendirir ve asla tehdit etmez.</a:t>
            </a:r>
          </a:p>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Konuyu açık ve seçik açıkladıktan sonra özetler.</a:t>
            </a:r>
          </a:p>
        </p:txBody>
      </p:sp>
      <p:sp>
        <p:nvSpPr>
          <p:cNvPr id="116" name="Shape 116"/>
          <p:cNvSpPr/>
          <p:nvPr/>
        </p:nvSpPr>
        <p:spPr>
          <a:xfrm>
            <a:off x="967348" y="404663"/>
            <a:ext cx="7061036"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BAŞARILI ÖĞRETMENİN NİTELİKLERİ</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Shape 121"/>
          <p:cNvSpPr/>
          <p:nvPr/>
        </p:nvSpPr>
        <p:spPr>
          <a:xfrm>
            <a:off x="1214208" y="44623"/>
            <a:ext cx="6742167"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ÇOCUK YAŞADIKLARIYLA ÖĞRENİR</a:t>
            </a:r>
          </a:p>
        </p:txBody>
      </p:sp>
      <p:sp>
        <p:nvSpPr>
          <p:cNvPr id="122" name="Shape 122"/>
          <p:cNvSpPr/>
          <p:nvPr/>
        </p:nvSpPr>
        <p:spPr>
          <a:xfrm>
            <a:off x="395536" y="673233"/>
            <a:ext cx="8424935" cy="6140142"/>
          </a:xfrm>
          <a:prstGeom prst="rect">
            <a:avLst/>
          </a:prstGeom>
          <a:noFill/>
          <a:ln>
            <a:noFill/>
          </a:ln>
        </p:spPr>
        <p:txBody>
          <a:bodyPr anchorCtr="0" anchor="t" bIns="45700" lIns="91425" rIns="91425" wrap="square" tIns="45700">
            <a:noAutofit/>
          </a:bodyPr>
          <a:lstStyle/>
          <a:p>
            <a:pPr indent="0" lvl="0" marL="0" marR="0" rtl="0" algn="l">
              <a:spcBef>
                <a:spcPts val="0"/>
              </a:spcBef>
              <a:spcAft>
                <a:spcPts val="0"/>
              </a:spcAft>
              <a:buSzPct val="25000"/>
              <a:buNone/>
            </a:pPr>
            <a:r>
              <a:rPr b="1" lang="tr-TR" sz="2400">
                <a:solidFill>
                  <a:srgbClr val="FF0000"/>
                </a:solidFill>
                <a:latin typeface="Calibri"/>
                <a:ea typeface="Calibri"/>
                <a:cs typeface="Calibri"/>
                <a:sym typeface="Calibri"/>
              </a:rPr>
              <a:t>Eğer bir çocuk sürekli olarak ;</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Eleştirilirse insanları suçlamayı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Düşman gibi görülürse dövüşmeyi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Aşağılanırsa içine kapanmayı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Ayıplanırsa kendini suçlu hissetmeyi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Hoşgörü ile karşılanırsa sabırlı olmayı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Cesaretlendirilirse kendine güvenmeyi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Ödüllendirilirse insanları takdir etmeyi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Adalet görürse adil davranmayı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Kendini güvende hissederse insanlara dostça davranmayı öğrenir</a:t>
            </a:r>
          </a:p>
          <a:p>
            <a:pPr indent="0" lvl="0" marL="0" marR="0" rtl="0" algn="l">
              <a:spcBef>
                <a:spcPts val="600"/>
              </a:spcBef>
              <a:spcAft>
                <a:spcPts val="0"/>
              </a:spcAft>
              <a:buClr>
                <a:srgbClr val="FF0000"/>
              </a:buClr>
              <a:buSzPct val="100000"/>
              <a:buFont typeface="Noto Sans Symbols"/>
              <a:buChar char="▪"/>
            </a:pPr>
            <a:r>
              <a:rPr lang="tr-TR" sz="2400">
                <a:solidFill>
                  <a:schemeClr val="dk1"/>
                </a:solidFill>
                <a:latin typeface="Calibri"/>
                <a:ea typeface="Calibri"/>
                <a:cs typeface="Calibri"/>
                <a:sym typeface="Calibri"/>
              </a:rPr>
              <a:t>Takdir edildiğini görürse kişiliğine güvenmeyi öğrenir</a:t>
            </a:r>
          </a:p>
          <a:p>
            <a:pPr indent="0" lvl="0" marL="0" marR="0" rtl="0" algn="l">
              <a:spcBef>
                <a:spcPts val="600"/>
              </a:spcBef>
              <a:spcAft>
                <a:spcPts val="0"/>
              </a:spcAft>
              <a:buClr>
                <a:srgbClr val="FF0000"/>
              </a:buClr>
              <a:buSzPct val="100000"/>
              <a:buFont typeface="Noto Sans Symbols"/>
              <a:buChar char="▪"/>
            </a:pPr>
            <a:r>
              <a:rPr lang="tr-TR" sz="2100">
                <a:solidFill>
                  <a:schemeClr val="dk1"/>
                </a:solidFill>
                <a:latin typeface="Calibri"/>
                <a:ea typeface="Calibri"/>
                <a:cs typeface="Calibri"/>
                <a:sym typeface="Calibri"/>
              </a:rPr>
              <a:t>İçinde bulunduğu toplumun kendine sevgi ile dostça davrandığını görürse </a:t>
            </a:r>
          </a:p>
          <a:p>
            <a:pPr indent="0" lvl="0" marL="0" marR="0" rtl="0" algn="l">
              <a:spcBef>
                <a:spcPts val="600"/>
              </a:spcBef>
              <a:buSzPct val="25000"/>
              <a:buNone/>
            </a:pPr>
            <a:r>
              <a:rPr lang="tr-TR" sz="2400">
                <a:solidFill>
                  <a:schemeClr val="dk1"/>
                </a:solidFill>
                <a:latin typeface="Calibri"/>
                <a:ea typeface="Calibri"/>
                <a:cs typeface="Calibri"/>
                <a:sym typeface="Calibri"/>
              </a:rPr>
              <a:t>TÜM DÜNYAYI VE İNSANLARI SEVMEYİ ÖĞRENİR.</a:t>
            </a:r>
          </a:p>
          <a:p>
            <a:pPr indent="0" lvl="0" marL="0" marR="0" rtl="0" algn="l">
              <a:spcBef>
                <a:spcPts val="0"/>
              </a:spcBef>
              <a:buSzPct val="25000"/>
              <a:buNone/>
            </a:pPr>
            <a:r>
              <a:rPr lang="tr-TR" sz="2400">
                <a:solidFill>
                  <a:schemeClr val="dk1"/>
                </a:solidFill>
                <a:latin typeface="Calibri"/>
                <a:ea typeface="Calibri"/>
                <a:cs typeface="Calibri"/>
                <a:sym typeface="Calibri"/>
              </a:rPr>
              <a:t>							D.Law Nolta</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Shape 127"/>
          <p:cNvSpPr/>
          <p:nvPr/>
        </p:nvSpPr>
        <p:spPr>
          <a:xfrm>
            <a:off x="251519" y="980728"/>
            <a:ext cx="6192687" cy="5544615"/>
          </a:xfrm>
          <a:prstGeom prst="triangle">
            <a:avLst>
              <a:gd fmla="val 50000" name="adj"/>
            </a:avLst>
          </a:prstGeom>
          <a:gradFill>
            <a:gsLst>
              <a:gs pos="0">
                <a:srgbClr val="BABABA"/>
              </a:gs>
              <a:gs pos="35000">
                <a:srgbClr val="CFCFCF"/>
              </a:gs>
              <a:gs pos="100000">
                <a:srgbClr val="EDEDED"/>
              </a:gs>
            </a:gsLst>
            <a:lin ang="16200000" scaled="0"/>
          </a:gradFill>
          <a:ln cap="flat" cmpd="sng" w="9525">
            <a:solidFill>
              <a:schemeClr val="dk1"/>
            </a:solidFill>
            <a:prstDash val="solid"/>
            <a:round/>
            <a:headEnd len="med" w="med" type="none"/>
            <a:tailEnd len="med" w="med" type="none"/>
          </a:ln>
          <a:effectLst>
            <a:outerShdw blurRad="39999" rotWithShape="0" dir="5400000" dist="20000">
              <a:srgbClr val="000000">
                <a:alpha val="37647"/>
              </a:srgbClr>
            </a:outerShdw>
          </a:effectLst>
        </p:spPr>
        <p:txBody>
          <a:bodyPr anchorCtr="0" anchor="ctr" bIns="45700" lIns="91425" rIns="91425" wrap="square" tIns="45700">
            <a:noAutofit/>
          </a:bodyPr>
          <a:lstStyle/>
          <a:p>
            <a:pPr indent="0" lvl="0" marL="0" marR="0" rtl="0" algn="ctr">
              <a:spcBef>
                <a:spcPts val="0"/>
              </a:spcBef>
              <a:buNone/>
            </a:pPr>
            <a:r>
              <a:t/>
            </a:r>
            <a:endParaRPr sz="1800">
              <a:solidFill>
                <a:schemeClr val="dk1"/>
              </a:solidFill>
              <a:latin typeface="Calibri"/>
              <a:ea typeface="Calibri"/>
              <a:cs typeface="Calibri"/>
              <a:sym typeface="Calibri"/>
            </a:endParaRPr>
          </a:p>
        </p:txBody>
      </p:sp>
      <p:sp>
        <p:nvSpPr>
          <p:cNvPr id="128" name="Shape 128"/>
          <p:cNvSpPr/>
          <p:nvPr/>
        </p:nvSpPr>
        <p:spPr>
          <a:xfrm>
            <a:off x="35495" y="188640"/>
            <a:ext cx="9033242" cy="584774"/>
          </a:xfrm>
          <a:prstGeom prst="rect">
            <a:avLst/>
          </a:prstGeom>
          <a:noFill/>
          <a:ln>
            <a:noFill/>
          </a:ln>
        </p:spPr>
        <p:txBody>
          <a:bodyPr anchorCtr="0" anchor="ctr" bIns="45700" lIns="91425" rIns="91425" wrap="square" tIns="45700">
            <a:noAutofit/>
          </a:bodyPr>
          <a:lstStyle/>
          <a:p>
            <a:pPr indent="0" lvl="0" marL="0" marR="0" rtl="0" algn="ctr">
              <a:lnSpc>
                <a:spcPct val="100000"/>
              </a:lnSpc>
              <a:spcBef>
                <a:spcPts val="0"/>
              </a:spcBef>
              <a:spcAft>
                <a:spcPts val="0"/>
              </a:spcAft>
              <a:buClr>
                <a:srgbClr val="FF0000"/>
              </a:buClr>
              <a:buSzPct val="25000"/>
              <a:buFont typeface="Arial"/>
              <a:buNone/>
            </a:pPr>
            <a:r>
              <a:rPr b="1" i="0" lang="tr-TR" sz="3200" u="none" cap="none" strike="noStrike">
                <a:solidFill>
                  <a:srgbClr val="FF0000"/>
                </a:solidFill>
                <a:latin typeface="Arial"/>
                <a:ea typeface="Arial"/>
                <a:cs typeface="Arial"/>
                <a:sym typeface="Arial"/>
              </a:rPr>
              <a:t>MASLOW’UN GEREKSİNİMLER HİYERARŞİSİ</a:t>
            </a:r>
          </a:p>
        </p:txBody>
      </p:sp>
      <p:sp>
        <p:nvSpPr>
          <p:cNvPr id="129" name="Shape 129"/>
          <p:cNvSpPr/>
          <p:nvPr/>
        </p:nvSpPr>
        <p:spPr>
          <a:xfrm>
            <a:off x="467543" y="1466775"/>
            <a:ext cx="5832648" cy="4770536"/>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SzPct val="25000"/>
              <a:buNone/>
            </a:pPr>
            <a:r>
              <a:rPr b="1" i="0" lang="tr-TR" sz="1600" u="none" cap="none" strike="noStrike">
                <a:solidFill>
                  <a:schemeClr val="dk1"/>
                </a:solidFill>
                <a:latin typeface="Calibri"/>
                <a:ea typeface="Calibri"/>
                <a:cs typeface="Calibri"/>
                <a:sym typeface="Calibri"/>
              </a:rPr>
              <a:t>Bilim </a:t>
            </a:r>
          </a:p>
          <a:p>
            <a:pPr indent="0" lvl="0" marL="0" marR="0" rtl="0" algn="ctr">
              <a:spcBef>
                <a:spcPts val="0"/>
              </a:spcBef>
              <a:spcAft>
                <a:spcPts val="0"/>
              </a:spcAft>
              <a:buSzPct val="25000"/>
              <a:buNone/>
            </a:pPr>
            <a:r>
              <a:rPr b="1" i="0" lang="tr-TR" sz="1600" u="none" cap="none" strike="noStrike">
                <a:solidFill>
                  <a:schemeClr val="dk1"/>
                </a:solidFill>
                <a:latin typeface="Calibri"/>
                <a:ea typeface="Calibri"/>
                <a:cs typeface="Calibri"/>
                <a:sym typeface="Calibri"/>
              </a:rPr>
              <a:t>ve </a:t>
            </a:r>
          </a:p>
          <a:p>
            <a:pPr indent="0" lvl="0" marL="0" marR="0" rtl="0" algn="ctr">
              <a:spcBef>
                <a:spcPts val="0"/>
              </a:spcBef>
              <a:spcAft>
                <a:spcPts val="0"/>
              </a:spcAft>
              <a:buSzPct val="25000"/>
              <a:buNone/>
            </a:pPr>
            <a:r>
              <a:rPr b="1" i="0" lang="tr-TR" sz="1600" u="none" cap="none" strike="noStrike">
                <a:solidFill>
                  <a:schemeClr val="dk1"/>
                </a:solidFill>
                <a:latin typeface="Calibri"/>
                <a:ea typeface="Calibri"/>
                <a:cs typeface="Calibri"/>
                <a:sym typeface="Calibri"/>
              </a:rPr>
              <a:t>sanatta </a:t>
            </a:r>
          </a:p>
          <a:p>
            <a:pPr indent="0" lvl="0" marL="0" marR="0" rtl="0" algn="ctr">
              <a:spcBef>
                <a:spcPts val="0"/>
              </a:spcBef>
              <a:spcAft>
                <a:spcPts val="0"/>
              </a:spcAft>
              <a:buSzPct val="25000"/>
              <a:buNone/>
            </a:pPr>
            <a:r>
              <a:rPr b="1" i="0" lang="tr-TR" sz="1600" u="none" cap="none" strike="noStrike">
                <a:solidFill>
                  <a:schemeClr val="dk1"/>
                </a:solidFill>
                <a:latin typeface="Calibri"/>
                <a:ea typeface="Calibri"/>
                <a:cs typeface="Calibri"/>
                <a:sym typeface="Calibri"/>
              </a:rPr>
              <a:t>kendini </a:t>
            </a:r>
          </a:p>
          <a:p>
            <a:pPr indent="0" lvl="0" marL="0" marR="0" rtl="0" algn="ctr">
              <a:spcBef>
                <a:spcPts val="0"/>
              </a:spcBef>
              <a:spcAft>
                <a:spcPts val="0"/>
              </a:spcAft>
              <a:buSzPct val="25000"/>
              <a:buNone/>
            </a:pPr>
            <a:r>
              <a:rPr b="1" lang="tr-TR" sz="1600">
                <a:solidFill>
                  <a:schemeClr val="dk1"/>
                </a:solidFill>
                <a:latin typeface="Calibri"/>
                <a:ea typeface="Calibri"/>
                <a:cs typeface="Calibri"/>
                <a:sym typeface="Calibri"/>
              </a:rPr>
              <a:t>tanıtma ve  </a:t>
            </a:r>
          </a:p>
          <a:p>
            <a:pPr indent="0" lvl="0" marL="0" marR="0" rtl="0" algn="ctr">
              <a:spcBef>
                <a:spcPts val="0"/>
              </a:spcBef>
              <a:spcAft>
                <a:spcPts val="0"/>
              </a:spcAft>
              <a:buSzPct val="25000"/>
              <a:buNone/>
            </a:pPr>
            <a:r>
              <a:rPr b="1" lang="tr-TR" sz="1600">
                <a:solidFill>
                  <a:schemeClr val="dk1"/>
                </a:solidFill>
                <a:latin typeface="Calibri"/>
                <a:ea typeface="Calibri"/>
                <a:cs typeface="Calibri"/>
                <a:sym typeface="Calibri"/>
              </a:rPr>
              <a:t>amaçlarına ulaşma</a:t>
            </a:r>
          </a:p>
          <a:p>
            <a:pPr indent="0" lvl="0" marL="0" marR="0" rtl="0" algn="ctr">
              <a:lnSpc>
                <a:spcPct val="100000"/>
              </a:lnSpc>
              <a:spcBef>
                <a:spcPts val="0"/>
              </a:spcBef>
              <a:spcAft>
                <a:spcPts val="0"/>
              </a:spcAft>
              <a:buClr>
                <a:schemeClr val="dk1"/>
              </a:buClr>
              <a:buFont typeface="Calibri"/>
              <a:buNone/>
            </a:pPr>
            <a:r>
              <a:t/>
            </a:r>
            <a:endParaRPr b="1" sz="16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ct val="25000"/>
              <a:buFont typeface="Calibri"/>
              <a:buNone/>
            </a:pPr>
            <a:r>
              <a:rPr b="1" i="0" lang="tr-TR" sz="1600" u="none" cap="none" strike="noStrike">
                <a:solidFill>
                  <a:schemeClr val="dk1"/>
                </a:solidFill>
                <a:latin typeface="Calibri"/>
                <a:ea typeface="Calibri"/>
                <a:cs typeface="Calibri"/>
                <a:sym typeface="Calibri"/>
              </a:rPr>
              <a:t>Kendine saygı, bağımsızlık, </a:t>
            </a:r>
          </a:p>
          <a:p>
            <a:pPr indent="0" lvl="0" marL="0" marR="0" rtl="0" algn="ctr">
              <a:lnSpc>
                <a:spcPct val="100000"/>
              </a:lnSpc>
              <a:spcBef>
                <a:spcPts val="0"/>
              </a:spcBef>
              <a:spcAft>
                <a:spcPts val="0"/>
              </a:spcAft>
              <a:buClr>
                <a:schemeClr val="dk1"/>
              </a:buClr>
              <a:buSzPct val="25000"/>
              <a:buFont typeface="Calibri"/>
              <a:buNone/>
            </a:pPr>
            <a:r>
              <a:rPr b="1" i="0" lang="tr-TR" sz="1600" u="none" cap="none" strike="noStrike">
                <a:solidFill>
                  <a:schemeClr val="dk1"/>
                </a:solidFill>
                <a:latin typeface="Calibri"/>
                <a:ea typeface="Calibri"/>
                <a:cs typeface="Calibri"/>
                <a:sym typeface="Calibri"/>
              </a:rPr>
              <a:t>statü ve tanınma</a:t>
            </a:r>
          </a:p>
          <a:p>
            <a:pPr indent="0" lvl="0" marL="0" marR="0" rtl="0" algn="ctr">
              <a:lnSpc>
                <a:spcPct val="100000"/>
              </a:lnSpc>
              <a:spcBef>
                <a:spcPts val="0"/>
              </a:spcBef>
              <a:spcAft>
                <a:spcPts val="0"/>
              </a:spcAft>
              <a:buClr>
                <a:schemeClr val="dk1"/>
              </a:buClr>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ct val="25000"/>
              <a:buFont typeface="Calibri"/>
              <a:buNone/>
            </a:pPr>
            <a:r>
              <a:rPr b="1" i="0" lang="tr-TR" sz="1600" u="none" cap="none" strike="noStrike">
                <a:solidFill>
                  <a:schemeClr val="dk1"/>
                </a:solidFill>
                <a:latin typeface="Calibri"/>
                <a:ea typeface="Calibri"/>
                <a:cs typeface="Calibri"/>
                <a:sym typeface="Calibri"/>
              </a:rPr>
              <a:t>Sevilmek, ait olmak, kabul edilmek, arkadaşlık</a:t>
            </a:r>
          </a:p>
          <a:p>
            <a:pPr indent="0" lvl="0" marL="0" marR="0" rtl="0" algn="ctr">
              <a:lnSpc>
                <a:spcPct val="100000"/>
              </a:lnSpc>
              <a:spcBef>
                <a:spcPts val="0"/>
              </a:spcBef>
              <a:spcAft>
                <a:spcPts val="0"/>
              </a:spcAft>
              <a:buClr>
                <a:schemeClr val="dk1"/>
              </a:buClr>
              <a:buFont typeface="Calibri"/>
              <a:buNone/>
            </a:pPr>
            <a:r>
              <a:t/>
            </a:r>
            <a:endParaRPr b="1" sz="16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ct val="25000"/>
              <a:buFont typeface="Calibri"/>
              <a:buNone/>
            </a:pPr>
            <a:r>
              <a:rPr b="1" i="0" lang="tr-TR" sz="1600" u="none" cap="none" strike="noStrike">
                <a:solidFill>
                  <a:schemeClr val="dk1"/>
                </a:solidFill>
                <a:latin typeface="Calibri"/>
                <a:ea typeface="Calibri"/>
                <a:cs typeface="Calibri"/>
                <a:sym typeface="Calibri"/>
              </a:rPr>
              <a:t>Maddi ve manevi tehlikelerden korunma</a:t>
            </a:r>
          </a:p>
          <a:p>
            <a:pPr indent="0" lvl="0" marL="0" marR="0" rtl="0" algn="ctr">
              <a:lnSpc>
                <a:spcPct val="100000"/>
              </a:lnSpc>
              <a:spcBef>
                <a:spcPts val="0"/>
              </a:spcBef>
              <a:spcAft>
                <a:spcPts val="0"/>
              </a:spcAft>
              <a:buClr>
                <a:schemeClr val="dk1"/>
              </a:buClr>
              <a:buFont typeface="Calibri"/>
              <a:buNone/>
            </a:pPr>
            <a:r>
              <a:t/>
            </a:r>
            <a:endParaRPr b="1" sz="16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Font typeface="Calibri"/>
              <a:buNone/>
            </a:pPr>
            <a:r>
              <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ct val="25000"/>
              <a:buFont typeface="Calibri"/>
              <a:buNone/>
            </a:pPr>
            <a:r>
              <a:rPr b="1" i="0" lang="tr-TR" sz="1600" u="none" cap="none" strike="noStrike">
                <a:solidFill>
                  <a:schemeClr val="dk1"/>
                </a:solidFill>
                <a:latin typeface="Calibri"/>
                <a:ea typeface="Calibri"/>
                <a:cs typeface="Calibri"/>
                <a:sym typeface="Calibri"/>
              </a:rPr>
              <a:t>Yemek-içmek, barınmak, neslini devam ettirmek</a:t>
            </a:r>
          </a:p>
        </p:txBody>
      </p:sp>
      <p:sp>
        <p:nvSpPr>
          <p:cNvPr id="130" name="Shape 130"/>
          <p:cNvSpPr/>
          <p:nvPr/>
        </p:nvSpPr>
        <p:spPr>
          <a:xfrm>
            <a:off x="4427983" y="2123564"/>
            <a:ext cx="2808311" cy="369332"/>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1800">
                <a:solidFill>
                  <a:schemeClr val="dk1"/>
                </a:solidFill>
                <a:latin typeface="Calibri"/>
                <a:ea typeface="Calibri"/>
                <a:cs typeface="Calibri"/>
                <a:sym typeface="Calibri"/>
              </a:rPr>
              <a:t>Kendini gerçekleştirme</a:t>
            </a:r>
          </a:p>
        </p:txBody>
      </p:sp>
      <p:sp>
        <p:nvSpPr>
          <p:cNvPr id="131" name="Shape 131"/>
          <p:cNvSpPr/>
          <p:nvPr/>
        </p:nvSpPr>
        <p:spPr>
          <a:xfrm>
            <a:off x="5292080" y="3419707"/>
            <a:ext cx="1562543" cy="369332"/>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1800">
                <a:solidFill>
                  <a:schemeClr val="dk1"/>
                </a:solidFill>
                <a:latin typeface="Calibri"/>
                <a:ea typeface="Calibri"/>
                <a:cs typeface="Calibri"/>
                <a:sym typeface="Calibri"/>
              </a:rPr>
              <a:t>Takdir ve saygı</a:t>
            </a:r>
          </a:p>
        </p:txBody>
      </p:sp>
      <p:sp>
        <p:nvSpPr>
          <p:cNvPr id="132" name="Shape 132"/>
          <p:cNvSpPr/>
          <p:nvPr/>
        </p:nvSpPr>
        <p:spPr>
          <a:xfrm>
            <a:off x="5796135" y="4221087"/>
            <a:ext cx="2709972" cy="369332"/>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1800">
                <a:solidFill>
                  <a:schemeClr val="dk1"/>
                </a:solidFill>
                <a:latin typeface="Calibri"/>
                <a:ea typeface="Calibri"/>
                <a:cs typeface="Calibri"/>
                <a:sym typeface="Calibri"/>
              </a:rPr>
              <a:t>Sevgi ve bir gruba ait olma</a:t>
            </a:r>
          </a:p>
        </p:txBody>
      </p:sp>
      <p:sp>
        <p:nvSpPr>
          <p:cNvPr id="133" name="Shape 133"/>
          <p:cNvSpPr/>
          <p:nvPr/>
        </p:nvSpPr>
        <p:spPr>
          <a:xfrm>
            <a:off x="6300192" y="5075892"/>
            <a:ext cx="1024127" cy="369332"/>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1800">
                <a:solidFill>
                  <a:schemeClr val="dk1"/>
                </a:solidFill>
                <a:latin typeface="Calibri"/>
                <a:ea typeface="Calibri"/>
                <a:cs typeface="Calibri"/>
                <a:sym typeface="Calibri"/>
              </a:rPr>
              <a:t>Güvenlik</a:t>
            </a:r>
          </a:p>
        </p:txBody>
      </p:sp>
      <p:sp>
        <p:nvSpPr>
          <p:cNvPr id="134" name="Shape 134"/>
          <p:cNvSpPr/>
          <p:nvPr/>
        </p:nvSpPr>
        <p:spPr>
          <a:xfrm>
            <a:off x="6804247" y="5805264"/>
            <a:ext cx="1071767" cy="369332"/>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1800">
                <a:solidFill>
                  <a:schemeClr val="dk1"/>
                </a:solidFill>
                <a:latin typeface="Calibri"/>
                <a:ea typeface="Calibri"/>
                <a:cs typeface="Calibri"/>
                <a:sym typeface="Calibri"/>
              </a:rPr>
              <a:t>Fizyolojik</a:t>
            </a:r>
          </a:p>
        </p:txBody>
      </p:sp>
      <p:cxnSp>
        <p:nvCxnSpPr>
          <p:cNvPr id="135" name="Shape 135"/>
          <p:cNvCxnSpPr/>
          <p:nvPr/>
        </p:nvCxnSpPr>
        <p:spPr>
          <a:xfrm>
            <a:off x="2123727" y="3212975"/>
            <a:ext cx="2448271" cy="0"/>
          </a:xfrm>
          <a:prstGeom prst="straightConnector1">
            <a:avLst/>
          </a:prstGeom>
          <a:noFill/>
          <a:ln cap="flat" cmpd="sng" w="25400">
            <a:solidFill>
              <a:schemeClr val="dk1"/>
            </a:solidFill>
            <a:prstDash val="solid"/>
            <a:round/>
            <a:headEnd len="med" w="med" type="none"/>
            <a:tailEnd len="med" w="med" type="none"/>
          </a:ln>
          <a:effectLst>
            <a:outerShdw blurRad="39999" rotWithShape="0" dir="5400000" dist="20000">
              <a:srgbClr val="000000">
                <a:alpha val="37647"/>
              </a:srgbClr>
            </a:outerShdw>
          </a:effectLst>
        </p:spPr>
      </p:cxnSp>
      <p:cxnSp>
        <p:nvCxnSpPr>
          <p:cNvPr id="136" name="Shape 136"/>
          <p:cNvCxnSpPr/>
          <p:nvPr/>
        </p:nvCxnSpPr>
        <p:spPr>
          <a:xfrm>
            <a:off x="1619671" y="4149080"/>
            <a:ext cx="3456383" cy="0"/>
          </a:xfrm>
          <a:prstGeom prst="straightConnector1">
            <a:avLst/>
          </a:prstGeom>
          <a:noFill/>
          <a:ln cap="flat" cmpd="sng" w="25400">
            <a:solidFill>
              <a:schemeClr val="dk1"/>
            </a:solidFill>
            <a:prstDash val="solid"/>
            <a:round/>
            <a:headEnd len="med" w="med" type="none"/>
            <a:tailEnd len="med" w="med" type="none"/>
          </a:ln>
          <a:effectLst>
            <a:outerShdw blurRad="39999" rotWithShape="0" dir="5400000" dist="20000">
              <a:srgbClr val="000000">
                <a:alpha val="37647"/>
              </a:srgbClr>
            </a:outerShdw>
          </a:effectLst>
        </p:spPr>
      </p:cxnSp>
      <p:cxnSp>
        <p:nvCxnSpPr>
          <p:cNvPr id="137" name="Shape 137"/>
          <p:cNvCxnSpPr/>
          <p:nvPr/>
        </p:nvCxnSpPr>
        <p:spPr>
          <a:xfrm>
            <a:off x="1115616" y="5013176"/>
            <a:ext cx="4464496" cy="0"/>
          </a:xfrm>
          <a:prstGeom prst="straightConnector1">
            <a:avLst/>
          </a:prstGeom>
          <a:noFill/>
          <a:ln cap="flat" cmpd="sng" w="25400">
            <a:solidFill>
              <a:schemeClr val="dk1"/>
            </a:solidFill>
            <a:prstDash val="solid"/>
            <a:round/>
            <a:headEnd len="med" w="med" type="none"/>
            <a:tailEnd len="med" w="med" type="none"/>
          </a:ln>
          <a:effectLst>
            <a:outerShdw blurRad="39999" rotWithShape="0" dir="5400000" dist="20000">
              <a:srgbClr val="000000">
                <a:alpha val="37647"/>
              </a:srgbClr>
            </a:outerShdw>
          </a:effectLst>
        </p:spPr>
      </p:cxnSp>
      <p:cxnSp>
        <p:nvCxnSpPr>
          <p:cNvPr id="138" name="Shape 138"/>
          <p:cNvCxnSpPr/>
          <p:nvPr/>
        </p:nvCxnSpPr>
        <p:spPr>
          <a:xfrm>
            <a:off x="683568" y="5733255"/>
            <a:ext cx="5328591" cy="0"/>
          </a:xfrm>
          <a:prstGeom prst="straightConnector1">
            <a:avLst/>
          </a:prstGeom>
          <a:noFill/>
          <a:ln cap="flat" cmpd="sng" w="25400">
            <a:solidFill>
              <a:schemeClr val="dk1"/>
            </a:solidFill>
            <a:prstDash val="solid"/>
            <a:round/>
            <a:headEnd len="med" w="med" type="none"/>
            <a:tailEnd len="med" w="med" type="none"/>
          </a:ln>
          <a:effectLst>
            <a:outerShdw blurRad="39999" rotWithShape="0" dir="5400000" dist="20000">
              <a:srgbClr val="000000">
                <a:alpha val="37647"/>
              </a:srgbClr>
            </a:outerShdw>
          </a:effectLst>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Shape 143"/>
          <p:cNvSpPr/>
          <p:nvPr/>
        </p:nvSpPr>
        <p:spPr>
          <a:xfrm>
            <a:off x="1043608" y="116631"/>
            <a:ext cx="7066421"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Douglas Mc Gregor’un X ve Y Teorisi</a:t>
            </a:r>
          </a:p>
        </p:txBody>
      </p:sp>
      <p:grpSp>
        <p:nvGrpSpPr>
          <p:cNvPr id="144" name="Shape 144"/>
          <p:cNvGrpSpPr/>
          <p:nvPr/>
        </p:nvGrpSpPr>
        <p:grpSpPr>
          <a:xfrm>
            <a:off x="0" y="908720"/>
            <a:ext cx="4572000" cy="5949280"/>
            <a:chOff x="0" y="908720"/>
            <a:chExt cx="4572000" cy="5949280"/>
          </a:xfrm>
        </p:grpSpPr>
        <p:sp>
          <p:nvSpPr>
            <p:cNvPr id="145" name="Shape 145"/>
            <p:cNvSpPr/>
            <p:nvPr/>
          </p:nvSpPr>
          <p:spPr>
            <a:xfrm>
              <a:off x="0" y="908720"/>
              <a:ext cx="4572000" cy="5949280"/>
            </a:xfrm>
            <a:prstGeom prst="rect">
              <a:avLst/>
            </a:prstGeom>
            <a:solidFill>
              <a:srgbClr val="F2F2F2"/>
            </a:solidFill>
            <a:ln cap="flat" cmpd="sng" w="25400">
              <a:solidFill>
                <a:srgbClr val="D8D8D8"/>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dk1"/>
                </a:solidFill>
                <a:latin typeface="Calibri"/>
                <a:ea typeface="Calibri"/>
                <a:cs typeface="Calibri"/>
                <a:sym typeface="Calibri"/>
              </a:endParaRPr>
            </a:p>
          </p:txBody>
        </p:sp>
        <p:sp>
          <p:nvSpPr>
            <p:cNvPr id="146" name="Shape 146"/>
            <p:cNvSpPr/>
            <p:nvPr/>
          </p:nvSpPr>
          <p:spPr>
            <a:xfrm>
              <a:off x="0" y="908720"/>
              <a:ext cx="4572000" cy="4801313"/>
            </a:xfrm>
            <a:prstGeom prst="rect">
              <a:avLst/>
            </a:prstGeom>
            <a:noFill/>
            <a:ln>
              <a:noFill/>
            </a:ln>
          </p:spPr>
          <p:txBody>
            <a:bodyPr anchorCtr="0" anchor="ctr" bIns="45700" lIns="91425" rIns="91425" wrap="square" tIns="45700">
              <a:noAutofit/>
            </a:bodyPr>
            <a:lstStyle/>
            <a:p>
              <a:pPr indent="0" lvl="0" marL="0" marR="0" rtl="0" algn="l">
                <a:spcBef>
                  <a:spcPts val="0"/>
                </a:spcBef>
                <a:spcAft>
                  <a:spcPts val="0"/>
                </a:spcAft>
                <a:buClr>
                  <a:srgbClr val="FF0000"/>
                </a:buClr>
                <a:buSzPct val="25000"/>
                <a:buFont typeface="Calibri"/>
                <a:buNone/>
              </a:pPr>
              <a:r>
                <a:rPr b="1" i="0" lang="tr-TR" sz="1800" u="sng" cap="none" strike="noStrike">
                  <a:solidFill>
                    <a:srgbClr val="FF0000"/>
                  </a:solidFill>
                  <a:latin typeface="Calibri"/>
                  <a:ea typeface="Calibri"/>
                  <a:cs typeface="Calibri"/>
                  <a:sym typeface="Calibri"/>
                </a:rPr>
                <a:t>X Kuramları</a:t>
              </a:r>
            </a:p>
            <a:p>
              <a:pPr indent="0" lvl="0" marL="0" marR="0" rtl="0" algn="l">
                <a:spcBef>
                  <a:spcPts val="0"/>
                </a:spcBef>
                <a:spcAft>
                  <a:spcPts val="0"/>
                </a:spcAft>
                <a:buClr>
                  <a:schemeClr val="dk1"/>
                </a:buClr>
                <a:buFont typeface="Calibri"/>
                <a:buNone/>
              </a:pPr>
              <a:r>
                <a:t/>
              </a:r>
              <a:endParaRPr b="1" i="0" sz="1800" u="none" cap="none" strike="noStrike">
                <a:solidFill>
                  <a:srgbClr val="FF0000"/>
                </a:solidFill>
                <a:latin typeface="Calibri"/>
                <a:ea typeface="Calibri"/>
                <a:cs typeface="Calibri"/>
                <a:sym typeface="Calibri"/>
              </a:endParaRP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a) Ortalama (vasat) insan işi sevmez ve </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    elinden geldiği kadar işten kaçma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yollarını arar.</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b)</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İnsanlar yönetilmeyi tercih eder ve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sorumluluktan kaçar.</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c)</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Bencildir kendi arzu ve amaçlarını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örgüt amaçlarına tercih eder.</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d)</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Yenilik ve değişiklikten hoşlanmaz ve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bu tür girişimlere direnir isyan eder.</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e)</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Ortalama insanın,</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örgütsel sorunların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çözümünde çok az katkısı olur.</a:t>
              </a:r>
            </a:p>
            <a:p>
              <a:pPr indent="0" lvl="0" marL="0" marR="0" rtl="0" algn="l">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f)</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İnsanlar genellikle parlak zekalı değildir.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Kolayca kandırılabilir.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Onları harekete geçirebilmek için </a:t>
              </a:r>
            </a:p>
            <a:p>
              <a:pPr indent="0" lvl="0" marL="0" marR="0" rtl="0" algn="l">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maddi bakımdan ödüllendirilmelidir.</a:t>
              </a:r>
            </a:p>
          </p:txBody>
        </p:sp>
      </p:grpSp>
      <p:grpSp>
        <p:nvGrpSpPr>
          <p:cNvPr id="147" name="Shape 147"/>
          <p:cNvGrpSpPr/>
          <p:nvPr/>
        </p:nvGrpSpPr>
        <p:grpSpPr>
          <a:xfrm>
            <a:off x="4572000" y="908720"/>
            <a:ext cx="4572000" cy="5949280"/>
            <a:chOff x="4572000" y="908720"/>
            <a:chExt cx="4572000" cy="5949280"/>
          </a:xfrm>
        </p:grpSpPr>
        <p:sp>
          <p:nvSpPr>
            <p:cNvPr id="148" name="Shape 148"/>
            <p:cNvSpPr/>
            <p:nvPr/>
          </p:nvSpPr>
          <p:spPr>
            <a:xfrm>
              <a:off x="4572000" y="908720"/>
              <a:ext cx="4572000" cy="5949280"/>
            </a:xfrm>
            <a:prstGeom prst="rect">
              <a:avLst/>
            </a:prstGeom>
            <a:solidFill>
              <a:srgbClr val="F2F2F2"/>
            </a:solidFill>
            <a:ln cap="flat" cmpd="sng" w="25400">
              <a:solidFill>
                <a:srgbClr val="D8D8D8"/>
              </a:solidFill>
              <a:prstDash val="solid"/>
              <a:round/>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chemeClr val="dk1"/>
                </a:solidFill>
                <a:latin typeface="Calibri"/>
                <a:ea typeface="Calibri"/>
                <a:cs typeface="Calibri"/>
                <a:sym typeface="Calibri"/>
              </a:endParaRPr>
            </a:p>
          </p:txBody>
        </p:sp>
        <p:sp>
          <p:nvSpPr>
            <p:cNvPr id="149" name="Shape 149"/>
            <p:cNvSpPr/>
            <p:nvPr/>
          </p:nvSpPr>
          <p:spPr>
            <a:xfrm>
              <a:off x="4644007" y="908720"/>
              <a:ext cx="4464496" cy="5909309"/>
            </a:xfrm>
            <a:prstGeom prst="rect">
              <a:avLst/>
            </a:prstGeom>
            <a:no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Clr>
                  <a:srgbClr val="FF0000"/>
                </a:buClr>
                <a:buSzPct val="25000"/>
                <a:buFont typeface="Calibri"/>
                <a:buNone/>
              </a:pPr>
              <a:r>
                <a:rPr b="1" i="0" lang="tr-TR" sz="1800" u="sng" cap="none" strike="noStrike">
                  <a:solidFill>
                    <a:srgbClr val="FF0000"/>
                  </a:solidFill>
                  <a:latin typeface="Calibri"/>
                  <a:ea typeface="Calibri"/>
                  <a:cs typeface="Calibri"/>
                  <a:sym typeface="Calibri"/>
                </a:rPr>
                <a:t>Y Kuramları</a:t>
              </a:r>
            </a:p>
            <a:p>
              <a:pPr indent="0" lvl="0" marL="0" marR="0" rtl="0" algn="l">
                <a:lnSpc>
                  <a:spcPct val="100000"/>
                </a:lnSpc>
                <a:spcBef>
                  <a:spcPts val="0"/>
                </a:spcBef>
                <a:spcAft>
                  <a:spcPts val="0"/>
                </a:spcAft>
                <a:buClr>
                  <a:schemeClr val="dk1"/>
                </a:buClr>
                <a:buFont typeface="Calibri"/>
                <a:buNone/>
              </a:pPr>
              <a:r>
                <a:t/>
              </a:r>
              <a:endParaRPr b="1" i="0" sz="1800" u="none" cap="none" strike="noStrike">
                <a:solidFill>
                  <a:srgbClr val="FF0000"/>
                </a:solidFill>
                <a:latin typeface="Calibri"/>
                <a:ea typeface="Calibri"/>
                <a:cs typeface="Calibri"/>
                <a:sym typeface="Calibri"/>
              </a:endParaRPr>
            </a:p>
            <a:p>
              <a:pPr indent="-342900" lvl="0" marL="342900" marR="0" rtl="0" algn="l">
                <a:lnSpc>
                  <a:spcPct val="100000"/>
                </a:lnSpc>
                <a:spcBef>
                  <a:spcPts val="0"/>
                </a:spcBef>
                <a:spcAft>
                  <a:spcPts val="0"/>
                </a:spcAft>
                <a:buSzPct val="25000"/>
                <a:buNone/>
              </a:pPr>
              <a:r>
                <a:rPr b="0" i="0" lang="tr-TR" sz="1800" u="none" cap="none" strike="noStrike">
                  <a:solidFill>
                    <a:schemeClr val="dk1"/>
                  </a:solidFill>
                  <a:latin typeface="Calibri"/>
                  <a:ea typeface="Calibri"/>
                  <a:cs typeface="Calibri"/>
                  <a:sym typeface="Calibri"/>
                </a:rPr>
                <a:t>a) Ortalama insan işten nefret etmez iş </a:t>
              </a:r>
            </a:p>
            <a:p>
              <a:pPr indent="-342900" lvl="0" marL="342900" marR="0" rtl="0" algn="l">
                <a:lnSpc>
                  <a:spcPct val="100000"/>
                </a:lnSpc>
                <a:spcBef>
                  <a:spcPts val="0"/>
                </a:spcBef>
                <a:spcAft>
                  <a:spcPts val="0"/>
                </a:spcAft>
                <a:buSzPct val="25000"/>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onun için bir başarı ve tatmin kaynağıdır.</a:t>
              </a:r>
            </a:p>
            <a:p>
              <a:pPr indent="0" lvl="0" marL="0" marR="0" rtl="0" algn="l">
                <a:lnSpc>
                  <a:spcPct val="100000"/>
                </a:lnSpc>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b) İnsanlar örgüte bağlılıktan zevk duyar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örgüte yararlı olmak için </a:t>
              </a:r>
              <a:r>
                <a:rPr lang="tr-TR" sz="1800">
                  <a:solidFill>
                    <a:schemeClr val="dk1"/>
                  </a:solidFill>
                  <a:latin typeface="Calibri"/>
                  <a:ea typeface="Calibri"/>
                  <a:cs typeface="Calibri"/>
                  <a:sym typeface="Calibri"/>
                </a:rPr>
                <a:t>ç</a:t>
              </a:r>
              <a:r>
                <a:rPr b="0" i="0" lang="tr-TR" sz="1800" u="none" cap="none" strike="noStrike">
                  <a:solidFill>
                    <a:schemeClr val="dk1"/>
                  </a:solidFill>
                  <a:latin typeface="Calibri"/>
                  <a:ea typeface="Calibri"/>
                  <a:cs typeface="Calibri"/>
                  <a:sym typeface="Calibri"/>
                </a:rPr>
                <a:t>aba gösterir.</a:t>
              </a:r>
            </a:p>
            <a:p>
              <a:pPr indent="0" lvl="0" marL="0" marR="0" rtl="0" algn="l">
                <a:lnSpc>
                  <a:spcPct val="100000"/>
                </a:lnSpc>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c) Örgütün amaçları onlar için kendi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çıkarlarından önce gelir. Bu insanlar gerek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manevi gerekse maddi olarak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ödüllendirilmelidir.</a:t>
              </a:r>
            </a:p>
            <a:p>
              <a:pPr indent="0" lvl="0" marL="0" marR="0" rtl="0" algn="l">
                <a:lnSpc>
                  <a:spcPct val="100000"/>
                </a:lnSpc>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d) Elverişli koşullar sağlandığı takdirde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normal insan sorumluluk kabul</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etmekten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çekinmez ve hatta sorumluluk almak için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çaba gösterir.</a:t>
              </a:r>
            </a:p>
            <a:p>
              <a:pPr indent="0" lvl="0" marL="0" marR="0" rtl="0" algn="l">
                <a:lnSpc>
                  <a:spcPct val="100000"/>
                </a:lnSpc>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e) Örgütsel sorunların çözümünde yaratıcı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buluş ve düşünceleri belirtmekten zevk alır.</a:t>
              </a:r>
            </a:p>
            <a:p>
              <a:pPr indent="0" lvl="0" marL="0" marR="0" rtl="0" algn="l">
                <a:lnSpc>
                  <a:spcPct val="100000"/>
                </a:lnSpc>
                <a:spcBef>
                  <a:spcPts val="0"/>
                </a:spcBef>
                <a:spcAft>
                  <a:spcPts val="0"/>
                </a:spcAft>
                <a:buClr>
                  <a:schemeClr val="dk1"/>
                </a:buClr>
                <a:buSzPct val="25000"/>
                <a:buFont typeface="Calibri"/>
                <a:buNone/>
              </a:pPr>
              <a:r>
                <a:rPr b="0" i="0" lang="tr-TR" sz="1800" u="none" cap="none" strike="noStrike">
                  <a:solidFill>
                    <a:schemeClr val="dk1"/>
                  </a:solidFill>
                  <a:latin typeface="Calibri"/>
                  <a:ea typeface="Calibri"/>
                  <a:cs typeface="Calibri"/>
                  <a:sym typeface="Calibri"/>
                </a:rPr>
                <a:t>f) Kendi bilgi ve becerilerini örgütün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amaçlarını gerçekleştirmek için kullanır,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ancak bu davranışı</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bir üst göreve gelmek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için değil, manevi bir</a:t>
              </a:r>
              <a:r>
                <a:rPr b="0" i="0" lang="tr-TR" sz="1800" u="none" cap="none" strike="noStrike">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tatmine sahip </a:t>
              </a:r>
            </a:p>
            <a:p>
              <a:pPr indent="0" lvl="0" marL="0" marR="0" rtl="0" algn="l">
                <a:lnSpc>
                  <a:spcPct val="100000"/>
                </a:lnSpc>
                <a:spcBef>
                  <a:spcPts val="0"/>
                </a:spcBef>
                <a:spcAft>
                  <a:spcPts val="0"/>
                </a:spcAft>
                <a:buClr>
                  <a:schemeClr val="dk1"/>
                </a:buClr>
                <a:buSzPct val="25000"/>
                <a:buFont typeface="Calibri"/>
                <a:buNone/>
              </a:pPr>
              <a:r>
                <a:rPr lang="tr-TR" sz="1800">
                  <a:solidFill>
                    <a:schemeClr val="dk1"/>
                  </a:solidFill>
                  <a:latin typeface="Calibri"/>
                  <a:ea typeface="Calibri"/>
                  <a:cs typeface="Calibri"/>
                  <a:sym typeface="Calibri"/>
                </a:rPr>
                <a:t>    </a:t>
              </a:r>
              <a:r>
                <a:rPr b="0" i="0" lang="tr-TR" sz="1800" u="none" cap="none" strike="noStrike">
                  <a:solidFill>
                    <a:schemeClr val="dk1"/>
                  </a:solidFill>
                  <a:latin typeface="Calibri"/>
                  <a:ea typeface="Calibri"/>
                  <a:cs typeface="Calibri"/>
                  <a:sym typeface="Calibri"/>
                </a:rPr>
                <a:t>olmak için yapar.</a:t>
              </a: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500"/>
                                        <p:tgtEl>
                                          <p:spTgt spid="1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Shape 154"/>
          <p:cNvSpPr/>
          <p:nvPr/>
        </p:nvSpPr>
        <p:spPr>
          <a:xfrm>
            <a:off x="611560" y="692695"/>
            <a:ext cx="7920880" cy="6138603"/>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Clr>
                <a:srgbClr val="FF0000"/>
              </a:buClr>
              <a:buSzPct val="100000"/>
              <a:buFont typeface="Noto Sans Symbols"/>
              <a:buChar char="▪"/>
            </a:pPr>
            <a:r>
              <a:rPr lang="tr-TR" sz="2400">
                <a:solidFill>
                  <a:schemeClr val="dk1"/>
                </a:solidFill>
                <a:latin typeface="Calibri"/>
                <a:ea typeface="Calibri"/>
                <a:cs typeface="Calibri"/>
                <a:sym typeface="Calibri"/>
              </a:rPr>
              <a:t> </a:t>
            </a:r>
            <a:r>
              <a:rPr lang="tr-TR" sz="2000">
                <a:solidFill>
                  <a:schemeClr val="dk1"/>
                </a:solidFill>
                <a:latin typeface="Calibri"/>
                <a:ea typeface="Calibri"/>
                <a:cs typeface="Calibri"/>
                <a:sym typeface="Calibri"/>
              </a:rPr>
              <a:t>Yetenekleri ve düşünceleri hakkında kendine güveni tamdır.</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Vision sahibidir. İdeal amaçlarını gerçekleştirmek için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kurulu düzeni değiştirmek için çaba gösterir. Statükoya karşıdır.</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Görüş ve fikirlerini diğer insanlara kabul ettirme yeteneği çok belirgindir. </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Görüş ve fikirlerine kendini adamıştır. Onları gerçekleştirmek için kişisel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sorumluluk almaktan ve özveride bulunmaktan çekinmez.</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Davranışları alışılmışın dışındadır ve toplumun değer sistemine karşıdır.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Böylelikle kendisine bir hayran kitlesi ve taraftar yaratır.</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Toplum tarafından gerekli ve köklü değişiklikleri yapacak bir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lider olarak kabul edilirler.</a:t>
            </a:r>
          </a:p>
          <a:p>
            <a:pPr indent="0" lvl="0" marL="0" marR="0" rtl="0" algn="l">
              <a:lnSpc>
                <a:spcPct val="150000"/>
              </a:lnSpc>
              <a:spcBef>
                <a:spcPts val="0"/>
              </a:spcBef>
              <a:buClr>
                <a:srgbClr val="FF0000"/>
              </a:buClr>
              <a:buSzPct val="100000"/>
              <a:buFont typeface="Noto Sans Symbols"/>
              <a:buChar char="▪"/>
            </a:pPr>
            <a:r>
              <a:rPr lang="tr-TR" sz="2000">
                <a:solidFill>
                  <a:schemeClr val="dk1"/>
                </a:solidFill>
                <a:latin typeface="Calibri"/>
                <a:ea typeface="Calibri"/>
                <a:cs typeface="Calibri"/>
                <a:sym typeface="Calibri"/>
              </a:rPr>
              <a:t> Toplum ve çevre sorunlarını gerçekçi bir yaklaşımla değerlendirerek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bu sorunları ortadan kaldıracak parasal kaynakları belirten bir </a:t>
            </a:r>
          </a:p>
          <a:p>
            <a:pPr indent="0" lvl="0" marL="0" marR="0" rtl="0" algn="l">
              <a:lnSpc>
                <a:spcPct val="150000"/>
              </a:lnSpc>
              <a:spcBef>
                <a:spcPts val="0"/>
              </a:spcBef>
              <a:buSzPct val="25000"/>
              <a:buNone/>
            </a:pPr>
            <a:r>
              <a:rPr lang="tr-TR" sz="2000">
                <a:solidFill>
                  <a:schemeClr val="dk1"/>
                </a:solidFill>
                <a:latin typeface="Calibri"/>
                <a:ea typeface="Calibri"/>
                <a:cs typeface="Calibri"/>
                <a:sym typeface="Calibri"/>
              </a:rPr>
              <a:t>   reformcu olarak kabul edilirler.</a:t>
            </a:r>
          </a:p>
        </p:txBody>
      </p:sp>
      <p:sp>
        <p:nvSpPr>
          <p:cNvPr id="155" name="Shape 155"/>
          <p:cNvSpPr/>
          <p:nvPr/>
        </p:nvSpPr>
        <p:spPr>
          <a:xfrm>
            <a:off x="611560" y="262388"/>
            <a:ext cx="6748706"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1" lang="tr-TR" sz="3600">
                <a:solidFill>
                  <a:srgbClr val="FF0000"/>
                </a:solidFill>
                <a:latin typeface="Calibri"/>
                <a:ea typeface="Calibri"/>
                <a:cs typeface="Calibri"/>
                <a:sym typeface="Calibri"/>
              </a:rPr>
              <a:t>KARİZMATİK LİDER’İN ÖZELLİKLERİ</a:t>
            </a:r>
          </a:p>
        </p:txBody>
      </p:sp>
      <p:sp>
        <p:nvSpPr>
          <p:cNvPr id="156" name="Shape 156"/>
          <p:cNvSpPr txBox="1"/>
          <p:nvPr/>
        </p:nvSpPr>
        <p:spPr>
          <a:xfrm>
            <a:off x="7805107" y="0"/>
            <a:ext cx="1338893" cy="369332"/>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lang="tr-TR" sz="1800">
                <a:solidFill>
                  <a:schemeClr val="dk1"/>
                </a:solidFill>
                <a:latin typeface="Calibri"/>
                <a:ea typeface="Calibri"/>
                <a:cs typeface="Calibri"/>
                <a:sym typeface="Calibri"/>
              </a:rPr>
              <a:t>Robbins 371</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pic>
        <p:nvPicPr>
          <p:cNvPr id="161" name="Shape 161"/>
          <p:cNvPicPr preferRelativeResize="0"/>
          <p:nvPr/>
        </p:nvPicPr>
        <p:blipFill rotWithShape="1">
          <a:blip r:embed="rId3">
            <a:alphaModFix/>
          </a:blip>
          <a:srcRect b="0" l="0" r="0" t="0"/>
          <a:stretch/>
        </p:blipFill>
        <p:spPr>
          <a:xfrm>
            <a:off x="1619671" y="332656"/>
            <a:ext cx="5976664" cy="6171252"/>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1000" fill="hold"/>
                                        <p:tgtEl>
                                          <p:spTgt spid="161"/>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is Teması">
  <a:themeElements>
    <a:clrScheme name="Ofis">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