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332" r:id="rId2"/>
    <p:sldId id="448" r:id="rId3"/>
    <p:sldId id="449" r:id="rId4"/>
    <p:sldId id="450" r:id="rId5"/>
    <p:sldId id="451" r:id="rId6"/>
    <p:sldId id="452" r:id="rId7"/>
    <p:sldId id="453" r:id="rId8"/>
    <p:sldId id="454" r:id="rId9"/>
    <p:sldId id="455" r:id="rId10"/>
    <p:sldId id="456" r:id="rId11"/>
    <p:sldId id="457" r:id="rId12"/>
    <p:sldId id="458" r:id="rId13"/>
    <p:sldId id="459" r:id="rId14"/>
    <p:sldId id="372" r:id="rId15"/>
    <p:sldId id="437" r:id="rId16"/>
    <p:sldId id="438" r:id="rId17"/>
    <p:sldId id="440" r:id="rId18"/>
    <p:sldId id="441" r:id="rId19"/>
    <p:sldId id="401" r:id="rId20"/>
    <p:sldId id="442" r:id="rId21"/>
    <p:sldId id="443" r:id="rId22"/>
    <p:sldId id="334" r:id="rId23"/>
    <p:sldId id="444" r:id="rId24"/>
    <p:sldId id="335" r:id="rId25"/>
    <p:sldId id="336" r:id="rId26"/>
    <p:sldId id="410" r:id="rId27"/>
    <p:sldId id="445" r:id="rId28"/>
    <p:sldId id="447" r:id="rId29"/>
    <p:sldId id="446" r:id="rId30"/>
    <p:sldId id="460" r:id="rId31"/>
    <p:sldId id="461" r:id="rId32"/>
    <p:sldId id="462" r:id="rId33"/>
    <p:sldId id="340" r:id="rId34"/>
    <p:sldId id="366" r:id="rId35"/>
    <p:sldId id="367" r:id="rId36"/>
    <p:sldId id="368" r:id="rId37"/>
    <p:sldId id="463" r:id="rId38"/>
    <p:sldId id="465" r:id="rId39"/>
    <p:sldId id="466" r:id="rId40"/>
    <p:sldId id="464" r:id="rId41"/>
    <p:sldId id="341" r:id="rId42"/>
    <p:sldId id="343" r:id="rId43"/>
    <p:sldId id="377" r:id="rId44"/>
    <p:sldId id="378" r:id="rId45"/>
    <p:sldId id="381" r:id="rId46"/>
    <p:sldId id="411" r:id="rId47"/>
    <p:sldId id="351" r:id="rId48"/>
    <p:sldId id="353" r:id="rId49"/>
    <p:sldId id="422" r:id="rId50"/>
    <p:sldId id="421" r:id="rId51"/>
    <p:sldId id="369" r:id="rId52"/>
    <p:sldId id="352" r:id="rId53"/>
    <p:sldId id="412" r:id="rId54"/>
    <p:sldId id="331" r:id="rId55"/>
  </p:sldIdLst>
  <p:sldSz cx="12192000" cy="6858000"/>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3689750-BD1F-4C3E-A851-7A56DAAC16A5}">
          <p14:sldIdLst>
            <p14:sldId id="332"/>
            <p14:sldId id="448"/>
            <p14:sldId id="449"/>
            <p14:sldId id="450"/>
            <p14:sldId id="451"/>
            <p14:sldId id="452"/>
            <p14:sldId id="453"/>
            <p14:sldId id="454"/>
            <p14:sldId id="455"/>
            <p14:sldId id="456"/>
            <p14:sldId id="457"/>
            <p14:sldId id="458"/>
            <p14:sldId id="459"/>
            <p14:sldId id="372"/>
            <p14:sldId id="437"/>
            <p14:sldId id="438"/>
            <p14:sldId id="440"/>
            <p14:sldId id="441"/>
            <p14:sldId id="401"/>
            <p14:sldId id="442"/>
            <p14:sldId id="443"/>
            <p14:sldId id="334"/>
            <p14:sldId id="444"/>
            <p14:sldId id="335"/>
            <p14:sldId id="336"/>
            <p14:sldId id="410"/>
            <p14:sldId id="445"/>
            <p14:sldId id="447"/>
            <p14:sldId id="446"/>
            <p14:sldId id="460"/>
            <p14:sldId id="461"/>
            <p14:sldId id="462"/>
            <p14:sldId id="340"/>
            <p14:sldId id="366"/>
            <p14:sldId id="367"/>
            <p14:sldId id="368"/>
            <p14:sldId id="463"/>
            <p14:sldId id="465"/>
            <p14:sldId id="466"/>
            <p14:sldId id="464"/>
            <p14:sldId id="341"/>
            <p14:sldId id="343"/>
            <p14:sldId id="377"/>
            <p14:sldId id="378"/>
            <p14:sldId id="381"/>
            <p14:sldId id="411"/>
            <p14:sldId id="351"/>
            <p14:sldId id="353"/>
            <p14:sldId id="422"/>
            <p14:sldId id="421"/>
            <p14:sldId id="369"/>
            <p14:sldId id="352"/>
            <p14:sldId id="412"/>
            <p14:sldId id="331"/>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3DD"/>
    <a:srgbClr val="4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8487" autoAdjust="0"/>
  </p:normalViewPr>
  <p:slideViewPr>
    <p:cSldViewPr snapToGrid="0">
      <p:cViewPr varScale="1">
        <p:scale>
          <a:sx n="72" d="100"/>
          <a:sy n="72" d="100"/>
        </p:scale>
        <p:origin x="-56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0E5DD-C207-4E80-BDE6-6AA33CB7468A}" type="doc">
      <dgm:prSet loTypeId="urn:microsoft.com/office/officeart/2011/layout/HexagonRadial#1" loCatId="officeonline" qsTypeId="urn:microsoft.com/office/officeart/2005/8/quickstyle/3d2" qsCatId="3D" csTypeId="urn:microsoft.com/office/officeart/2005/8/colors/accent5_2" csCatId="accent5" phldr="1"/>
      <dgm:spPr/>
      <dgm:t>
        <a:bodyPr/>
        <a:lstStyle/>
        <a:p>
          <a:endParaRPr lang="en-GB"/>
        </a:p>
      </dgm:t>
    </dgm:pt>
    <dgm:pt modelId="{D7DAF6F6-E21E-48F8-A048-6AEB41FD8096}">
      <dgm:prSet phldrT="[Text]" custT="1"/>
      <dgm:spPr>
        <a:xfrm>
          <a:off x="2086903" y="1032449"/>
          <a:ext cx="1312287" cy="1135181"/>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1800" b="1" dirty="0" smtClean="0">
              <a:solidFill>
                <a:sysClr val="window" lastClr="FFFFFF"/>
              </a:solidFill>
              <a:latin typeface="Calibri"/>
              <a:ea typeface="+mn-ea"/>
              <a:cs typeface="+mn-cs"/>
            </a:rPr>
            <a:t>Sürekli Gelişim</a:t>
          </a:r>
          <a:endParaRPr lang="en-GB" sz="1800" b="1" dirty="0">
            <a:solidFill>
              <a:sysClr val="window" lastClr="FFFFFF"/>
            </a:solidFill>
            <a:latin typeface="Calibri"/>
            <a:ea typeface="+mn-ea"/>
            <a:cs typeface="+mn-cs"/>
          </a:endParaRPr>
        </a:p>
        <a:p>
          <a:r>
            <a:rPr lang="tr-TR" sz="1800" dirty="0" smtClean="0">
              <a:solidFill>
                <a:sysClr val="window" lastClr="FFFFFF"/>
              </a:solidFill>
              <a:latin typeface="Calibri"/>
              <a:ea typeface="+mn-ea"/>
              <a:cs typeface="+mn-cs"/>
            </a:rPr>
            <a:t>Sorun Çözme Süreçleri</a:t>
          </a:r>
          <a:endParaRPr lang="en-GB" sz="1800" dirty="0">
            <a:solidFill>
              <a:sysClr val="window" lastClr="FFFFFF"/>
            </a:solidFill>
            <a:latin typeface="Calibri"/>
            <a:ea typeface="+mn-ea"/>
            <a:cs typeface="+mn-cs"/>
          </a:endParaRPr>
        </a:p>
      </dgm:t>
    </dgm:pt>
    <dgm:pt modelId="{8ED907E1-0EE3-4FB1-9D27-B034954547E4}" type="parTrans" cxnId="{07D6F48D-38D3-49C4-9663-212B09AFF9AE}">
      <dgm:prSet/>
      <dgm:spPr/>
      <dgm:t>
        <a:bodyPr/>
        <a:lstStyle/>
        <a:p>
          <a:endParaRPr lang="en-GB"/>
        </a:p>
      </dgm:t>
    </dgm:pt>
    <dgm:pt modelId="{ADD69A95-7619-4F99-AD7B-F7DFD7BBF3C4}" type="sibTrans" cxnId="{07D6F48D-38D3-49C4-9663-212B09AFF9AE}">
      <dgm:prSet/>
      <dgm:spPr/>
      <dgm:t>
        <a:bodyPr/>
        <a:lstStyle/>
        <a:p>
          <a:endParaRPr lang="en-GB"/>
        </a:p>
      </dgm:t>
    </dgm:pt>
    <dgm:pt modelId="{FA9AD911-A9C9-4442-B510-7DBA217570AB}">
      <dgm:prSet phldrT="[Text]" custT="1"/>
      <dgm:spPr>
        <a:xfrm>
          <a:off x="2207784" y="0"/>
          <a:ext cx="1075410" cy="93035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1600" b="1" dirty="0" smtClean="0">
              <a:solidFill>
                <a:sysClr val="window" lastClr="FFFFFF"/>
              </a:solidFill>
              <a:latin typeface="Calibri"/>
              <a:ea typeface="+mn-ea"/>
              <a:cs typeface="+mn-cs"/>
            </a:rPr>
            <a:t>Sorunu tanımlama</a:t>
          </a:r>
          <a:endParaRPr lang="en-GB" sz="1600" b="1" dirty="0">
            <a:solidFill>
              <a:sysClr val="window" lastClr="FFFFFF"/>
            </a:solidFill>
            <a:latin typeface="Calibri"/>
            <a:ea typeface="+mn-ea"/>
            <a:cs typeface="+mn-cs"/>
          </a:endParaRPr>
        </a:p>
        <a:p>
          <a:r>
            <a:rPr lang="tr-TR" sz="1600" b="1" dirty="0" smtClean="0">
              <a:solidFill>
                <a:sysClr val="window" lastClr="FFFFFF"/>
              </a:solidFill>
              <a:latin typeface="Calibri"/>
              <a:ea typeface="+mn-ea"/>
              <a:cs typeface="+mn-cs"/>
            </a:rPr>
            <a:t>Neler oluyor</a:t>
          </a:r>
          <a:r>
            <a:rPr lang="en-GB" sz="1600" b="1" dirty="0" smtClean="0">
              <a:solidFill>
                <a:sysClr val="window" lastClr="FFFFFF"/>
              </a:solidFill>
              <a:latin typeface="Calibri"/>
              <a:ea typeface="+mn-ea"/>
              <a:cs typeface="+mn-cs"/>
            </a:rPr>
            <a:t>?</a:t>
          </a:r>
          <a:endParaRPr lang="en-GB" sz="1600" b="1" dirty="0">
            <a:solidFill>
              <a:sysClr val="window" lastClr="FFFFFF"/>
            </a:solidFill>
            <a:latin typeface="Calibri"/>
            <a:ea typeface="+mn-ea"/>
            <a:cs typeface="+mn-cs"/>
          </a:endParaRPr>
        </a:p>
      </dgm:t>
    </dgm:pt>
    <dgm:pt modelId="{33F9BF04-D25B-4B3A-81A3-E91C7C521F07}" type="parTrans" cxnId="{219FC6EB-95AB-4632-AA58-9E16B5D9C4BF}">
      <dgm:prSet/>
      <dgm:spPr/>
      <dgm:t>
        <a:bodyPr/>
        <a:lstStyle/>
        <a:p>
          <a:endParaRPr lang="tr-TR"/>
        </a:p>
      </dgm:t>
    </dgm:pt>
    <dgm:pt modelId="{B05112C1-C6B3-47CE-AD06-E78C1FC6B539}" type="sibTrans" cxnId="{219FC6EB-95AB-4632-AA58-9E16B5D9C4BF}">
      <dgm:prSet/>
      <dgm:spPr/>
      <dgm:t>
        <a:bodyPr/>
        <a:lstStyle/>
        <a:p>
          <a:endParaRPr lang="tr-TR"/>
        </a:p>
      </dgm:t>
    </dgm:pt>
    <dgm:pt modelId="{954CC4C6-694C-4DBE-8B7E-3978470FDF36}">
      <dgm:prSet phldrT="[Text]" custT="1"/>
      <dgm:spPr>
        <a:xfrm>
          <a:off x="3194060" y="572231"/>
          <a:ext cx="1075410" cy="93035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1600" b="1" dirty="0" smtClean="0">
              <a:solidFill>
                <a:sysClr val="window" lastClr="FFFFFF"/>
              </a:solidFill>
              <a:latin typeface="Calibri"/>
              <a:ea typeface="+mn-ea"/>
              <a:cs typeface="+mn-cs"/>
            </a:rPr>
            <a:t>Veri Toplama</a:t>
          </a:r>
          <a:endParaRPr lang="en-GB" sz="1600" b="1" dirty="0">
            <a:solidFill>
              <a:sysClr val="window" lastClr="FFFFFF"/>
            </a:solidFill>
            <a:latin typeface="Calibri"/>
            <a:ea typeface="+mn-ea"/>
            <a:cs typeface="+mn-cs"/>
          </a:endParaRPr>
        </a:p>
        <a:p>
          <a:r>
            <a:rPr lang="tr-TR" sz="1600" b="1" dirty="0" smtClean="0">
              <a:solidFill>
                <a:sysClr val="window" lastClr="FFFFFF"/>
              </a:solidFill>
              <a:latin typeface="Calibri"/>
              <a:ea typeface="+mn-ea"/>
              <a:cs typeface="+mn-cs"/>
            </a:rPr>
            <a:t>Neyi bilmeliyiz</a:t>
          </a:r>
          <a:r>
            <a:rPr lang="en-GB" sz="1600" b="1" dirty="0" smtClean="0">
              <a:solidFill>
                <a:sysClr val="window" lastClr="FFFFFF"/>
              </a:solidFill>
              <a:latin typeface="Calibri"/>
              <a:ea typeface="+mn-ea"/>
              <a:cs typeface="+mn-cs"/>
            </a:rPr>
            <a:t>?</a:t>
          </a:r>
          <a:endParaRPr lang="en-GB" sz="1600" b="1" dirty="0">
            <a:solidFill>
              <a:sysClr val="window" lastClr="FFFFFF"/>
            </a:solidFill>
            <a:latin typeface="Calibri"/>
            <a:ea typeface="+mn-ea"/>
            <a:cs typeface="+mn-cs"/>
          </a:endParaRPr>
        </a:p>
      </dgm:t>
    </dgm:pt>
    <dgm:pt modelId="{B7871BFA-5978-44DE-9162-CE891DE5F025}" type="parTrans" cxnId="{6A7EBBD8-552B-4A69-B86D-A501C6DC9847}">
      <dgm:prSet/>
      <dgm:spPr/>
      <dgm:t>
        <a:bodyPr/>
        <a:lstStyle/>
        <a:p>
          <a:endParaRPr lang="tr-TR"/>
        </a:p>
      </dgm:t>
    </dgm:pt>
    <dgm:pt modelId="{5FB2A53A-257E-40AB-B642-E0442A9363A4}" type="sibTrans" cxnId="{6A7EBBD8-552B-4A69-B86D-A501C6DC9847}">
      <dgm:prSet/>
      <dgm:spPr/>
      <dgm:t>
        <a:bodyPr/>
        <a:lstStyle/>
        <a:p>
          <a:endParaRPr lang="tr-TR"/>
        </a:p>
      </dgm:t>
    </dgm:pt>
    <dgm:pt modelId="{F01D74C6-6DB8-4F43-88DA-1A1229487A7E}">
      <dgm:prSet phldrT="[Text]" custT="1"/>
      <dgm:spPr>
        <a:xfrm>
          <a:off x="3194060" y="1697172"/>
          <a:ext cx="1075410" cy="93035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1600" b="1" dirty="0" smtClean="0">
              <a:solidFill>
                <a:sysClr val="window" lastClr="FFFFFF"/>
              </a:solidFill>
              <a:latin typeface="Calibri"/>
              <a:ea typeface="+mn-ea"/>
              <a:cs typeface="+mn-cs"/>
            </a:rPr>
            <a:t>Veriyi Analiz Etme</a:t>
          </a:r>
          <a:endParaRPr lang="en-GB" sz="1600" b="1" dirty="0">
            <a:solidFill>
              <a:sysClr val="window" lastClr="FFFFFF"/>
            </a:solidFill>
            <a:latin typeface="Calibri"/>
            <a:ea typeface="+mn-ea"/>
            <a:cs typeface="+mn-cs"/>
          </a:endParaRPr>
        </a:p>
        <a:p>
          <a:r>
            <a:rPr lang="tr-TR" sz="1600" b="1" dirty="0" smtClean="0">
              <a:solidFill>
                <a:sysClr val="window" lastClr="FFFFFF"/>
              </a:solidFill>
              <a:latin typeface="Calibri"/>
              <a:ea typeface="+mn-ea"/>
              <a:cs typeface="+mn-cs"/>
            </a:rPr>
            <a:t>Temel sebepler neler</a:t>
          </a:r>
          <a:r>
            <a:rPr lang="en-GB" sz="1600" b="1" dirty="0" smtClean="0">
              <a:solidFill>
                <a:sysClr val="window" lastClr="FFFFFF"/>
              </a:solidFill>
              <a:latin typeface="Calibri"/>
              <a:ea typeface="+mn-ea"/>
              <a:cs typeface="+mn-cs"/>
            </a:rPr>
            <a:t>?</a:t>
          </a:r>
          <a:endParaRPr lang="en-GB" sz="1600" b="1" dirty="0">
            <a:solidFill>
              <a:sysClr val="window" lastClr="FFFFFF"/>
            </a:solidFill>
            <a:latin typeface="Calibri"/>
            <a:ea typeface="+mn-ea"/>
            <a:cs typeface="+mn-cs"/>
          </a:endParaRPr>
        </a:p>
      </dgm:t>
    </dgm:pt>
    <dgm:pt modelId="{B92BF528-B30D-4236-87F0-4BBE0108E1A7}" type="parTrans" cxnId="{C46F42A1-D0D7-4649-9108-372BDFE4CBBD}">
      <dgm:prSet/>
      <dgm:spPr/>
      <dgm:t>
        <a:bodyPr/>
        <a:lstStyle/>
        <a:p>
          <a:endParaRPr lang="tr-TR"/>
        </a:p>
      </dgm:t>
    </dgm:pt>
    <dgm:pt modelId="{D58A6FA0-5AF5-4080-8828-52EB78816966}" type="sibTrans" cxnId="{C46F42A1-D0D7-4649-9108-372BDFE4CBBD}">
      <dgm:prSet/>
      <dgm:spPr/>
      <dgm:t>
        <a:bodyPr/>
        <a:lstStyle/>
        <a:p>
          <a:endParaRPr lang="tr-TR"/>
        </a:p>
      </dgm:t>
    </dgm:pt>
    <dgm:pt modelId="{586FFB09-3744-4643-8D3F-178DCC0E9687}">
      <dgm:prSet phldrT="[Text]" custT="1"/>
      <dgm:spPr>
        <a:xfrm>
          <a:off x="2207784" y="2270043"/>
          <a:ext cx="1075410" cy="93035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1600" b="1" dirty="0" smtClean="0">
              <a:solidFill>
                <a:sysClr val="window" lastClr="FFFFFF"/>
              </a:solidFill>
              <a:latin typeface="Calibri"/>
              <a:ea typeface="+mn-ea"/>
              <a:cs typeface="+mn-cs"/>
            </a:rPr>
            <a:t>Çözüm Üretme</a:t>
          </a:r>
          <a:endParaRPr lang="en-GB" sz="1600" b="1" dirty="0">
            <a:solidFill>
              <a:sysClr val="window" lastClr="FFFFFF"/>
            </a:solidFill>
            <a:latin typeface="Calibri"/>
            <a:ea typeface="+mn-ea"/>
            <a:cs typeface="+mn-cs"/>
          </a:endParaRPr>
        </a:p>
        <a:p>
          <a:r>
            <a:rPr lang="tr-TR" sz="1600" b="1" dirty="0" smtClean="0">
              <a:solidFill>
                <a:sysClr val="window" lastClr="FFFFFF"/>
              </a:solidFill>
              <a:latin typeface="Calibri"/>
              <a:ea typeface="+mn-ea"/>
              <a:cs typeface="+mn-cs"/>
            </a:rPr>
            <a:t>Doğru çözümü bulma</a:t>
          </a:r>
          <a:endParaRPr lang="en-GB" sz="1600" b="1" dirty="0">
            <a:solidFill>
              <a:sysClr val="window" lastClr="FFFFFF"/>
            </a:solidFill>
            <a:latin typeface="Calibri"/>
            <a:ea typeface="+mn-ea"/>
            <a:cs typeface="+mn-cs"/>
          </a:endParaRPr>
        </a:p>
      </dgm:t>
    </dgm:pt>
    <dgm:pt modelId="{2FD8DD88-38F1-43B1-85DE-68712657B437}" type="parTrans" cxnId="{DC1035B5-58E2-4511-81D7-2597C9C582F2}">
      <dgm:prSet/>
      <dgm:spPr/>
      <dgm:t>
        <a:bodyPr/>
        <a:lstStyle/>
        <a:p>
          <a:endParaRPr lang="tr-TR"/>
        </a:p>
      </dgm:t>
    </dgm:pt>
    <dgm:pt modelId="{7A301EFF-46E8-4219-B017-42DA7754CD39}" type="sibTrans" cxnId="{DC1035B5-58E2-4511-81D7-2597C9C582F2}">
      <dgm:prSet/>
      <dgm:spPr/>
      <dgm:t>
        <a:bodyPr/>
        <a:lstStyle/>
        <a:p>
          <a:endParaRPr lang="tr-TR"/>
        </a:p>
      </dgm:t>
    </dgm:pt>
    <dgm:pt modelId="{A2B6F9C0-7BDD-4ABF-A4DB-1E56CD7F5B1B}">
      <dgm:prSet phldrT="[Text]" custT="1"/>
      <dgm:spPr>
        <a:xfrm>
          <a:off x="1216929" y="1697812"/>
          <a:ext cx="1075410" cy="93035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1600" b="1" dirty="0" smtClean="0">
              <a:solidFill>
                <a:sysClr val="window" lastClr="FFFFFF"/>
              </a:solidFill>
              <a:latin typeface="Calibri"/>
              <a:ea typeface="+mn-ea"/>
              <a:cs typeface="+mn-cs"/>
            </a:rPr>
            <a:t>Uygulama ve Kontrol Etme</a:t>
          </a:r>
          <a:endParaRPr lang="en-GB" sz="1600" b="1" dirty="0">
            <a:solidFill>
              <a:sysClr val="window" lastClr="FFFFFF"/>
            </a:solidFill>
            <a:latin typeface="Calibri"/>
            <a:ea typeface="+mn-ea"/>
            <a:cs typeface="+mn-cs"/>
          </a:endParaRPr>
        </a:p>
        <a:p>
          <a:r>
            <a:rPr lang="tr-TR" sz="1600" b="1" dirty="0" smtClean="0">
              <a:solidFill>
                <a:sysClr val="window" lastClr="FFFFFF"/>
              </a:solidFill>
              <a:latin typeface="Calibri"/>
              <a:ea typeface="+mn-ea"/>
              <a:cs typeface="+mn-cs"/>
            </a:rPr>
            <a:t>Sorunu çözdük mü?</a:t>
          </a:r>
          <a:endParaRPr lang="en-GB" sz="1600" b="1" dirty="0">
            <a:solidFill>
              <a:sysClr val="window" lastClr="FFFFFF"/>
            </a:solidFill>
            <a:latin typeface="Calibri"/>
            <a:ea typeface="+mn-ea"/>
            <a:cs typeface="+mn-cs"/>
          </a:endParaRPr>
        </a:p>
      </dgm:t>
    </dgm:pt>
    <dgm:pt modelId="{00A45DA0-606F-4A70-A0C2-66FA52324734}" type="parTrans" cxnId="{23F7EB58-3ECC-4816-90A9-096CBCF9B1AD}">
      <dgm:prSet/>
      <dgm:spPr/>
      <dgm:t>
        <a:bodyPr/>
        <a:lstStyle/>
        <a:p>
          <a:endParaRPr lang="tr-TR"/>
        </a:p>
      </dgm:t>
    </dgm:pt>
    <dgm:pt modelId="{1BA67BA8-EEF3-47B0-95B8-DDB6BF35DFFC}" type="sibTrans" cxnId="{23F7EB58-3ECC-4816-90A9-096CBCF9B1AD}">
      <dgm:prSet/>
      <dgm:spPr/>
      <dgm:t>
        <a:bodyPr/>
        <a:lstStyle/>
        <a:p>
          <a:endParaRPr lang="tr-TR"/>
        </a:p>
      </dgm:t>
    </dgm:pt>
    <dgm:pt modelId="{FFAF971C-E890-427B-9F44-6EADAB25A44C}">
      <dgm:prSet phldrT="[Text]" custT="1"/>
      <dgm:spPr>
        <a:xfrm>
          <a:off x="1216929" y="570951"/>
          <a:ext cx="1075410" cy="930356"/>
        </a:xfr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r>
            <a:rPr lang="tr-TR" sz="1600" b="1" dirty="0" smtClean="0">
              <a:solidFill>
                <a:sysClr val="window" lastClr="FFFFFF"/>
              </a:solidFill>
              <a:latin typeface="Calibri"/>
              <a:ea typeface="+mn-ea"/>
              <a:cs typeface="+mn-cs"/>
            </a:rPr>
            <a:t>Geliştirmeye Devam Etme</a:t>
          </a:r>
          <a:endParaRPr lang="en-GB" sz="1600" b="1" dirty="0">
            <a:solidFill>
              <a:sysClr val="window" lastClr="FFFFFF"/>
            </a:solidFill>
            <a:latin typeface="Calibri"/>
            <a:ea typeface="+mn-ea"/>
            <a:cs typeface="+mn-cs"/>
          </a:endParaRPr>
        </a:p>
        <a:p>
          <a:r>
            <a:rPr lang="tr-TR" sz="1600" b="1" dirty="0" smtClean="0">
              <a:solidFill>
                <a:sysClr val="window" lastClr="FFFFFF"/>
              </a:solidFill>
              <a:latin typeface="Calibri"/>
              <a:ea typeface="+mn-ea"/>
              <a:cs typeface="+mn-cs"/>
            </a:rPr>
            <a:t>Yaptığımız çalışmayı geliştirebilir miyiz?</a:t>
          </a:r>
          <a:endParaRPr lang="en-GB" sz="1600" b="1" dirty="0">
            <a:solidFill>
              <a:sysClr val="window" lastClr="FFFFFF"/>
            </a:solidFill>
            <a:latin typeface="Calibri"/>
            <a:ea typeface="+mn-ea"/>
            <a:cs typeface="+mn-cs"/>
          </a:endParaRPr>
        </a:p>
      </dgm:t>
    </dgm:pt>
    <dgm:pt modelId="{7D864608-6CD1-4335-9665-02320F20C379}" type="parTrans" cxnId="{81525C4A-C8A4-4810-B44F-BBABE1E3D414}">
      <dgm:prSet/>
      <dgm:spPr/>
      <dgm:t>
        <a:bodyPr/>
        <a:lstStyle/>
        <a:p>
          <a:endParaRPr lang="tr-TR"/>
        </a:p>
      </dgm:t>
    </dgm:pt>
    <dgm:pt modelId="{773711A6-670D-4BBD-9FD7-661F0E08DA9C}" type="sibTrans" cxnId="{81525C4A-C8A4-4810-B44F-BBABE1E3D414}">
      <dgm:prSet/>
      <dgm:spPr/>
      <dgm:t>
        <a:bodyPr/>
        <a:lstStyle/>
        <a:p>
          <a:endParaRPr lang="tr-TR"/>
        </a:p>
      </dgm:t>
    </dgm:pt>
    <dgm:pt modelId="{024DCD79-5B61-4D94-A8B4-A574CC17C925}">
      <dgm:prSet phldrT="[Text]"/>
      <dgm:spPr/>
      <dgm:t>
        <a:bodyPr/>
        <a:lstStyle/>
        <a:p>
          <a:endParaRPr lang="en-GB" dirty="0"/>
        </a:p>
      </dgm:t>
    </dgm:pt>
    <dgm:pt modelId="{AEC02510-1B72-409F-A107-EC09D9B0D7FF}" type="parTrans" cxnId="{7D5E0840-896F-479E-9C89-4768A2C5C545}">
      <dgm:prSet/>
      <dgm:spPr/>
      <dgm:t>
        <a:bodyPr/>
        <a:lstStyle/>
        <a:p>
          <a:endParaRPr lang="tr-TR"/>
        </a:p>
      </dgm:t>
    </dgm:pt>
    <dgm:pt modelId="{DB123DCB-91D1-4D14-8326-351E8D1DA539}" type="sibTrans" cxnId="{7D5E0840-896F-479E-9C89-4768A2C5C545}">
      <dgm:prSet/>
      <dgm:spPr/>
      <dgm:t>
        <a:bodyPr/>
        <a:lstStyle/>
        <a:p>
          <a:endParaRPr lang="tr-TR"/>
        </a:p>
      </dgm:t>
    </dgm:pt>
    <dgm:pt modelId="{09DF2BDD-B246-4DC9-8C7A-4F86E3C9FB64}" type="pres">
      <dgm:prSet presAssocID="{8120E5DD-C207-4E80-BDE6-6AA33CB7468A}" presName="Name0" presStyleCnt="0">
        <dgm:presLayoutVars>
          <dgm:chMax val="1"/>
          <dgm:chPref val="1"/>
          <dgm:dir/>
          <dgm:animOne val="branch"/>
          <dgm:animLvl val="lvl"/>
        </dgm:presLayoutVars>
      </dgm:prSet>
      <dgm:spPr/>
      <dgm:t>
        <a:bodyPr/>
        <a:lstStyle/>
        <a:p>
          <a:endParaRPr lang="en-GB"/>
        </a:p>
      </dgm:t>
    </dgm:pt>
    <dgm:pt modelId="{37FD90A9-6D1E-44CA-AA95-DBE96D450D8C}" type="pres">
      <dgm:prSet presAssocID="{D7DAF6F6-E21E-48F8-A048-6AEB41FD8096}" presName="Parent" presStyleLbl="node0" presStyleIdx="0" presStyleCnt="1">
        <dgm:presLayoutVars>
          <dgm:chMax val="6"/>
          <dgm:chPref val="6"/>
        </dgm:presLayoutVars>
      </dgm:prSet>
      <dgm:spPr>
        <a:prstGeom prst="hexagon">
          <a:avLst>
            <a:gd name="adj" fmla="val 28570"/>
            <a:gd name="vf" fmla="val 115470"/>
          </a:avLst>
        </a:prstGeom>
      </dgm:spPr>
      <dgm:t>
        <a:bodyPr/>
        <a:lstStyle/>
        <a:p>
          <a:endParaRPr lang="en-GB"/>
        </a:p>
      </dgm:t>
    </dgm:pt>
    <dgm:pt modelId="{F2E3D647-BDC3-4F4C-9F64-49C5B147801F}" type="pres">
      <dgm:prSet presAssocID="{FA9AD911-A9C9-4442-B510-7DBA217570AB}" presName="Accent1" presStyleCnt="0"/>
      <dgm:spPr/>
    </dgm:pt>
    <dgm:pt modelId="{A6B24194-204E-4EA8-801E-18F25A50E235}" type="pres">
      <dgm:prSet presAssocID="{FA9AD911-A9C9-4442-B510-7DBA217570AB}" presName="Accent" presStyleLbl="bgShp" presStyleIdx="0" presStyleCnt="6"/>
      <dgm:spPr/>
    </dgm:pt>
    <dgm:pt modelId="{B577936D-9171-4728-BC24-C987E1E9F90F}" type="pres">
      <dgm:prSet presAssocID="{FA9AD911-A9C9-4442-B510-7DBA217570AB}" presName="Child1" presStyleLbl="node1" presStyleIdx="0" presStyleCnt="6">
        <dgm:presLayoutVars>
          <dgm:chMax val="0"/>
          <dgm:chPref val="0"/>
          <dgm:bulletEnabled val="1"/>
        </dgm:presLayoutVars>
      </dgm:prSet>
      <dgm:spPr>
        <a:prstGeom prst="hexagon">
          <a:avLst>
            <a:gd name="adj" fmla="val 28570"/>
            <a:gd name="vf" fmla="val 115470"/>
          </a:avLst>
        </a:prstGeom>
      </dgm:spPr>
      <dgm:t>
        <a:bodyPr/>
        <a:lstStyle/>
        <a:p>
          <a:endParaRPr lang="tr-TR"/>
        </a:p>
      </dgm:t>
    </dgm:pt>
    <dgm:pt modelId="{F6424AB8-1237-4E23-94E6-A05D7D09B5A3}" type="pres">
      <dgm:prSet presAssocID="{954CC4C6-694C-4DBE-8B7E-3978470FDF36}" presName="Accent2" presStyleCnt="0"/>
      <dgm:spPr/>
    </dgm:pt>
    <dgm:pt modelId="{AE83672C-99D2-4EFE-B908-4A92980A7118}" type="pres">
      <dgm:prSet presAssocID="{954CC4C6-694C-4DBE-8B7E-3978470FDF36}" presName="Accent" presStyleLbl="bgShp" presStyleIdx="1" presStyleCnt="6"/>
      <dgm:spPr>
        <a:xfrm>
          <a:off x="2908647" y="489341"/>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tr-TR"/>
        </a:p>
      </dgm:t>
    </dgm:pt>
    <dgm:pt modelId="{3FA430DD-6A32-4CC6-B51B-6A8AAA02E49D}" type="pres">
      <dgm:prSet presAssocID="{954CC4C6-694C-4DBE-8B7E-3978470FDF36}" presName="Child2" presStyleLbl="node1" presStyleIdx="1" presStyleCnt="6">
        <dgm:presLayoutVars>
          <dgm:chMax val="0"/>
          <dgm:chPref val="0"/>
          <dgm:bulletEnabled val="1"/>
        </dgm:presLayoutVars>
      </dgm:prSet>
      <dgm:spPr>
        <a:prstGeom prst="hexagon">
          <a:avLst>
            <a:gd name="adj" fmla="val 28570"/>
            <a:gd name="vf" fmla="val 115470"/>
          </a:avLst>
        </a:prstGeom>
      </dgm:spPr>
      <dgm:t>
        <a:bodyPr/>
        <a:lstStyle/>
        <a:p>
          <a:endParaRPr lang="tr-TR"/>
        </a:p>
      </dgm:t>
    </dgm:pt>
    <dgm:pt modelId="{F73FEB67-FDBD-4860-B772-E64AE7E09C05}" type="pres">
      <dgm:prSet presAssocID="{F01D74C6-6DB8-4F43-88DA-1A1229487A7E}" presName="Accent3" presStyleCnt="0"/>
      <dgm:spPr/>
    </dgm:pt>
    <dgm:pt modelId="{904F0CBA-D25D-4C79-BE30-4E2451DC4C92}" type="pres">
      <dgm:prSet presAssocID="{F01D74C6-6DB8-4F43-88DA-1A1229487A7E}" presName="Accent" presStyleLbl="bgShp" presStyleIdx="2" presStyleCnt="6"/>
      <dgm:spPr>
        <a:xfrm>
          <a:off x="3486493" y="1286880"/>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tr-TR"/>
        </a:p>
      </dgm:t>
    </dgm:pt>
    <dgm:pt modelId="{7136C075-CC4D-426C-82F1-8B02D937E96D}" type="pres">
      <dgm:prSet presAssocID="{F01D74C6-6DB8-4F43-88DA-1A1229487A7E}" presName="Child3" presStyleLbl="node1" presStyleIdx="2" presStyleCnt="6">
        <dgm:presLayoutVars>
          <dgm:chMax val="0"/>
          <dgm:chPref val="0"/>
          <dgm:bulletEnabled val="1"/>
        </dgm:presLayoutVars>
      </dgm:prSet>
      <dgm:spPr>
        <a:prstGeom prst="hexagon">
          <a:avLst>
            <a:gd name="adj" fmla="val 28570"/>
            <a:gd name="vf" fmla="val 115470"/>
          </a:avLst>
        </a:prstGeom>
      </dgm:spPr>
      <dgm:t>
        <a:bodyPr/>
        <a:lstStyle/>
        <a:p>
          <a:endParaRPr lang="tr-TR"/>
        </a:p>
      </dgm:t>
    </dgm:pt>
    <dgm:pt modelId="{0883F19A-3181-4D89-99D8-076257F31F6A}" type="pres">
      <dgm:prSet presAssocID="{586FFB09-3744-4643-8D3F-178DCC0E9687}" presName="Accent4" presStyleCnt="0"/>
      <dgm:spPr/>
    </dgm:pt>
    <dgm:pt modelId="{F7F829AA-C91E-4638-B70F-4612EB905A50}" type="pres">
      <dgm:prSet presAssocID="{586FFB09-3744-4643-8D3F-178DCC0E9687}" presName="Accent" presStyleLbl="bgShp" presStyleIdx="3" presStyleCnt="6"/>
      <dgm:spPr>
        <a:xfrm>
          <a:off x="3085084" y="2187153"/>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tr-TR"/>
        </a:p>
      </dgm:t>
    </dgm:pt>
    <dgm:pt modelId="{283D6150-FCD9-4586-B701-A40219669B7F}" type="pres">
      <dgm:prSet presAssocID="{586FFB09-3744-4643-8D3F-178DCC0E9687}" presName="Child4" presStyleLbl="node1" presStyleIdx="3" presStyleCnt="6">
        <dgm:presLayoutVars>
          <dgm:chMax val="0"/>
          <dgm:chPref val="0"/>
          <dgm:bulletEnabled val="1"/>
        </dgm:presLayoutVars>
      </dgm:prSet>
      <dgm:spPr>
        <a:prstGeom prst="hexagon">
          <a:avLst>
            <a:gd name="adj" fmla="val 28570"/>
            <a:gd name="vf" fmla="val 115470"/>
          </a:avLst>
        </a:prstGeom>
      </dgm:spPr>
      <dgm:t>
        <a:bodyPr/>
        <a:lstStyle/>
        <a:p>
          <a:endParaRPr lang="tr-TR"/>
        </a:p>
      </dgm:t>
    </dgm:pt>
    <dgm:pt modelId="{E08800F6-8412-49BA-B9D4-14CC0B82E974}" type="pres">
      <dgm:prSet presAssocID="{A2B6F9C0-7BDD-4ABF-A4DB-1E56CD7F5B1B}" presName="Accent5" presStyleCnt="0"/>
      <dgm:spPr/>
    </dgm:pt>
    <dgm:pt modelId="{FD65E160-9473-4D0B-AA58-48CC31B17FFC}" type="pres">
      <dgm:prSet presAssocID="{A2B6F9C0-7BDD-4ABF-A4DB-1E56CD7F5B1B}" presName="Accent" presStyleLbl="bgShp" presStyleIdx="4" presStyleCnt="6"/>
      <dgm:spPr>
        <a:xfrm>
          <a:off x="2089345" y="2280605"/>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tr-TR"/>
        </a:p>
      </dgm:t>
    </dgm:pt>
    <dgm:pt modelId="{258EF7E9-02CF-4593-B1B8-51271B8BC919}" type="pres">
      <dgm:prSet presAssocID="{A2B6F9C0-7BDD-4ABF-A4DB-1E56CD7F5B1B}" presName="Child5" presStyleLbl="node1" presStyleIdx="4" presStyleCnt="6">
        <dgm:presLayoutVars>
          <dgm:chMax val="0"/>
          <dgm:chPref val="0"/>
          <dgm:bulletEnabled val="1"/>
        </dgm:presLayoutVars>
      </dgm:prSet>
      <dgm:spPr>
        <a:prstGeom prst="hexagon">
          <a:avLst>
            <a:gd name="adj" fmla="val 28570"/>
            <a:gd name="vf" fmla="val 115470"/>
          </a:avLst>
        </a:prstGeom>
      </dgm:spPr>
      <dgm:t>
        <a:bodyPr/>
        <a:lstStyle/>
        <a:p>
          <a:endParaRPr lang="tr-TR"/>
        </a:p>
      </dgm:t>
    </dgm:pt>
    <dgm:pt modelId="{30FDD90D-788B-47DC-AA1C-FB51916EC5D4}" type="pres">
      <dgm:prSet presAssocID="{FFAF971C-E890-427B-9F44-6EADAB25A44C}" presName="Accent6" presStyleCnt="0"/>
      <dgm:spPr/>
    </dgm:pt>
    <dgm:pt modelId="{EB835669-91D2-48E9-A6A6-74D06E312651}" type="pres">
      <dgm:prSet presAssocID="{FFAF971C-E890-427B-9F44-6EADAB25A44C}" presName="Accent" presStyleLbl="bgShp" presStyleIdx="5" presStyleCnt="6"/>
      <dgm:spPr>
        <a:xfrm>
          <a:off x="1502036" y="1483385"/>
          <a:ext cx="495122" cy="426613"/>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gm:spPr>
      <dgm:t>
        <a:bodyPr/>
        <a:lstStyle/>
        <a:p>
          <a:endParaRPr lang="tr-TR"/>
        </a:p>
      </dgm:t>
    </dgm:pt>
    <dgm:pt modelId="{76E255FD-DAFF-44FE-8DD6-A520EA4D3546}" type="pres">
      <dgm:prSet presAssocID="{FFAF971C-E890-427B-9F44-6EADAB25A44C}" presName="Child6" presStyleLbl="node1" presStyleIdx="5" presStyleCnt="6">
        <dgm:presLayoutVars>
          <dgm:chMax val="0"/>
          <dgm:chPref val="0"/>
          <dgm:bulletEnabled val="1"/>
        </dgm:presLayoutVars>
      </dgm:prSet>
      <dgm:spPr>
        <a:prstGeom prst="hexagon">
          <a:avLst>
            <a:gd name="adj" fmla="val 28570"/>
            <a:gd name="vf" fmla="val 115470"/>
          </a:avLst>
        </a:prstGeom>
      </dgm:spPr>
      <dgm:t>
        <a:bodyPr/>
        <a:lstStyle/>
        <a:p>
          <a:endParaRPr lang="tr-TR"/>
        </a:p>
      </dgm:t>
    </dgm:pt>
  </dgm:ptLst>
  <dgm:cxnLst>
    <dgm:cxn modelId="{E7A5811D-AD81-4593-9CAA-879DB713594A}" type="presOf" srcId="{954CC4C6-694C-4DBE-8B7E-3978470FDF36}" destId="{3FA430DD-6A32-4CC6-B51B-6A8AAA02E49D}" srcOrd="0" destOrd="0" presId="urn:microsoft.com/office/officeart/2011/layout/HexagonRadial#1"/>
    <dgm:cxn modelId="{81525C4A-C8A4-4810-B44F-BBABE1E3D414}" srcId="{D7DAF6F6-E21E-48F8-A048-6AEB41FD8096}" destId="{FFAF971C-E890-427B-9F44-6EADAB25A44C}" srcOrd="5" destOrd="0" parTransId="{7D864608-6CD1-4335-9665-02320F20C379}" sibTransId="{773711A6-670D-4BBD-9FD7-661F0E08DA9C}"/>
    <dgm:cxn modelId="{6C379022-F2BD-4C89-928F-43BFB864F519}" type="presOf" srcId="{A2B6F9C0-7BDD-4ABF-A4DB-1E56CD7F5B1B}" destId="{258EF7E9-02CF-4593-B1B8-51271B8BC919}" srcOrd="0" destOrd="0" presId="urn:microsoft.com/office/officeart/2011/layout/HexagonRadial#1"/>
    <dgm:cxn modelId="{07327B97-406B-4269-B4C9-45E3477624B5}" type="presOf" srcId="{F01D74C6-6DB8-4F43-88DA-1A1229487A7E}" destId="{7136C075-CC4D-426C-82F1-8B02D937E96D}" srcOrd="0" destOrd="0" presId="urn:microsoft.com/office/officeart/2011/layout/HexagonRadial#1"/>
    <dgm:cxn modelId="{828620E9-B872-4A1E-8110-373A87FE760F}" type="presOf" srcId="{586FFB09-3744-4643-8D3F-178DCC0E9687}" destId="{283D6150-FCD9-4586-B701-A40219669B7F}" srcOrd="0" destOrd="0" presId="urn:microsoft.com/office/officeart/2011/layout/HexagonRadial#1"/>
    <dgm:cxn modelId="{DC1035B5-58E2-4511-81D7-2597C9C582F2}" srcId="{D7DAF6F6-E21E-48F8-A048-6AEB41FD8096}" destId="{586FFB09-3744-4643-8D3F-178DCC0E9687}" srcOrd="3" destOrd="0" parTransId="{2FD8DD88-38F1-43B1-85DE-68712657B437}" sibTransId="{7A301EFF-46E8-4219-B017-42DA7754CD39}"/>
    <dgm:cxn modelId="{6A7EBBD8-552B-4A69-B86D-A501C6DC9847}" srcId="{D7DAF6F6-E21E-48F8-A048-6AEB41FD8096}" destId="{954CC4C6-694C-4DBE-8B7E-3978470FDF36}" srcOrd="1" destOrd="0" parTransId="{B7871BFA-5978-44DE-9162-CE891DE5F025}" sibTransId="{5FB2A53A-257E-40AB-B642-E0442A9363A4}"/>
    <dgm:cxn modelId="{10F53AB5-0262-4968-9172-C6C088B49738}" type="presOf" srcId="{FFAF971C-E890-427B-9F44-6EADAB25A44C}" destId="{76E255FD-DAFF-44FE-8DD6-A520EA4D3546}" srcOrd="0" destOrd="0" presId="urn:microsoft.com/office/officeart/2011/layout/HexagonRadial#1"/>
    <dgm:cxn modelId="{B3EE910F-69B8-44E8-A603-D2A33F0A1C48}" type="presOf" srcId="{D7DAF6F6-E21E-48F8-A048-6AEB41FD8096}" destId="{37FD90A9-6D1E-44CA-AA95-DBE96D450D8C}" srcOrd="0" destOrd="0" presId="urn:microsoft.com/office/officeart/2011/layout/HexagonRadial#1"/>
    <dgm:cxn modelId="{C46F42A1-D0D7-4649-9108-372BDFE4CBBD}" srcId="{D7DAF6F6-E21E-48F8-A048-6AEB41FD8096}" destId="{F01D74C6-6DB8-4F43-88DA-1A1229487A7E}" srcOrd="2" destOrd="0" parTransId="{B92BF528-B30D-4236-87F0-4BBE0108E1A7}" sibTransId="{D58A6FA0-5AF5-4080-8828-52EB78816966}"/>
    <dgm:cxn modelId="{07D6F48D-38D3-49C4-9663-212B09AFF9AE}" srcId="{8120E5DD-C207-4E80-BDE6-6AA33CB7468A}" destId="{D7DAF6F6-E21E-48F8-A048-6AEB41FD8096}" srcOrd="0" destOrd="0" parTransId="{8ED907E1-0EE3-4FB1-9D27-B034954547E4}" sibTransId="{ADD69A95-7619-4F99-AD7B-F7DFD7BBF3C4}"/>
    <dgm:cxn modelId="{23F7EB58-3ECC-4816-90A9-096CBCF9B1AD}" srcId="{D7DAF6F6-E21E-48F8-A048-6AEB41FD8096}" destId="{A2B6F9C0-7BDD-4ABF-A4DB-1E56CD7F5B1B}" srcOrd="4" destOrd="0" parTransId="{00A45DA0-606F-4A70-A0C2-66FA52324734}" sibTransId="{1BA67BA8-EEF3-47B0-95B8-DDB6BF35DFFC}"/>
    <dgm:cxn modelId="{7D5E0840-896F-479E-9C89-4768A2C5C545}" srcId="{8120E5DD-C207-4E80-BDE6-6AA33CB7468A}" destId="{024DCD79-5B61-4D94-A8B4-A574CC17C925}" srcOrd="1" destOrd="0" parTransId="{AEC02510-1B72-409F-A107-EC09D9B0D7FF}" sibTransId="{DB123DCB-91D1-4D14-8326-351E8D1DA539}"/>
    <dgm:cxn modelId="{0C6784C7-45B2-475D-8258-B037C4A3DB30}" type="presOf" srcId="{8120E5DD-C207-4E80-BDE6-6AA33CB7468A}" destId="{09DF2BDD-B246-4DC9-8C7A-4F86E3C9FB64}" srcOrd="0" destOrd="0" presId="urn:microsoft.com/office/officeart/2011/layout/HexagonRadial#1"/>
    <dgm:cxn modelId="{219FC6EB-95AB-4632-AA58-9E16B5D9C4BF}" srcId="{D7DAF6F6-E21E-48F8-A048-6AEB41FD8096}" destId="{FA9AD911-A9C9-4442-B510-7DBA217570AB}" srcOrd="0" destOrd="0" parTransId="{33F9BF04-D25B-4B3A-81A3-E91C7C521F07}" sibTransId="{B05112C1-C6B3-47CE-AD06-E78C1FC6B539}"/>
    <dgm:cxn modelId="{81C5C4F7-5F78-4B45-BE40-76074E3FCBF5}" type="presOf" srcId="{FA9AD911-A9C9-4442-B510-7DBA217570AB}" destId="{B577936D-9171-4728-BC24-C987E1E9F90F}" srcOrd="0" destOrd="0" presId="urn:microsoft.com/office/officeart/2011/layout/HexagonRadial#1"/>
    <dgm:cxn modelId="{3DC676CB-9767-4E42-8B51-427928B731ED}" type="presParOf" srcId="{09DF2BDD-B246-4DC9-8C7A-4F86E3C9FB64}" destId="{37FD90A9-6D1E-44CA-AA95-DBE96D450D8C}" srcOrd="0" destOrd="0" presId="urn:microsoft.com/office/officeart/2011/layout/HexagonRadial#1"/>
    <dgm:cxn modelId="{3BCC3AC1-02A0-4804-8DEB-8E3F4F73A9CF}" type="presParOf" srcId="{09DF2BDD-B246-4DC9-8C7A-4F86E3C9FB64}" destId="{F2E3D647-BDC3-4F4C-9F64-49C5B147801F}" srcOrd="1" destOrd="0" presId="urn:microsoft.com/office/officeart/2011/layout/HexagonRadial#1"/>
    <dgm:cxn modelId="{E4E2509F-0C20-4D60-8D2B-2207457C8623}" type="presParOf" srcId="{F2E3D647-BDC3-4F4C-9F64-49C5B147801F}" destId="{A6B24194-204E-4EA8-801E-18F25A50E235}" srcOrd="0" destOrd="0" presId="urn:microsoft.com/office/officeart/2011/layout/HexagonRadial#1"/>
    <dgm:cxn modelId="{295A5554-B5B6-4F5A-8AE1-3600DAD28336}" type="presParOf" srcId="{09DF2BDD-B246-4DC9-8C7A-4F86E3C9FB64}" destId="{B577936D-9171-4728-BC24-C987E1E9F90F}" srcOrd="2" destOrd="0" presId="urn:microsoft.com/office/officeart/2011/layout/HexagonRadial#1"/>
    <dgm:cxn modelId="{F1FDB7BF-806B-4D7A-BFB2-773039C4675A}" type="presParOf" srcId="{09DF2BDD-B246-4DC9-8C7A-4F86E3C9FB64}" destId="{F6424AB8-1237-4E23-94E6-A05D7D09B5A3}" srcOrd="3" destOrd="0" presId="urn:microsoft.com/office/officeart/2011/layout/HexagonRadial#1"/>
    <dgm:cxn modelId="{2C7B9A6B-FE9C-4335-8796-15584C3D25CB}" type="presParOf" srcId="{F6424AB8-1237-4E23-94E6-A05D7D09B5A3}" destId="{AE83672C-99D2-4EFE-B908-4A92980A7118}" srcOrd="0" destOrd="0" presId="urn:microsoft.com/office/officeart/2011/layout/HexagonRadial#1"/>
    <dgm:cxn modelId="{C7CEFF8B-7CF0-4E0A-B549-5653044B39DC}" type="presParOf" srcId="{09DF2BDD-B246-4DC9-8C7A-4F86E3C9FB64}" destId="{3FA430DD-6A32-4CC6-B51B-6A8AAA02E49D}" srcOrd="4" destOrd="0" presId="urn:microsoft.com/office/officeart/2011/layout/HexagonRadial#1"/>
    <dgm:cxn modelId="{3A0F5C77-D5BC-42F9-8650-2316F77CB6F1}" type="presParOf" srcId="{09DF2BDD-B246-4DC9-8C7A-4F86E3C9FB64}" destId="{F73FEB67-FDBD-4860-B772-E64AE7E09C05}" srcOrd="5" destOrd="0" presId="urn:microsoft.com/office/officeart/2011/layout/HexagonRadial#1"/>
    <dgm:cxn modelId="{E415C3DF-0042-4772-92E1-EB9BF2CDCA81}" type="presParOf" srcId="{F73FEB67-FDBD-4860-B772-E64AE7E09C05}" destId="{904F0CBA-D25D-4C79-BE30-4E2451DC4C92}" srcOrd="0" destOrd="0" presId="urn:microsoft.com/office/officeart/2011/layout/HexagonRadial#1"/>
    <dgm:cxn modelId="{90F20D93-ED09-4508-ACA9-FC63D8A0DD35}" type="presParOf" srcId="{09DF2BDD-B246-4DC9-8C7A-4F86E3C9FB64}" destId="{7136C075-CC4D-426C-82F1-8B02D937E96D}" srcOrd="6" destOrd="0" presId="urn:microsoft.com/office/officeart/2011/layout/HexagonRadial#1"/>
    <dgm:cxn modelId="{752A10AF-1EE4-4BFA-AA1F-65C2E192DD53}" type="presParOf" srcId="{09DF2BDD-B246-4DC9-8C7A-4F86E3C9FB64}" destId="{0883F19A-3181-4D89-99D8-076257F31F6A}" srcOrd="7" destOrd="0" presId="urn:microsoft.com/office/officeart/2011/layout/HexagonRadial#1"/>
    <dgm:cxn modelId="{9D41BCD3-6F0D-46D7-A517-0A72AA955029}" type="presParOf" srcId="{0883F19A-3181-4D89-99D8-076257F31F6A}" destId="{F7F829AA-C91E-4638-B70F-4612EB905A50}" srcOrd="0" destOrd="0" presId="urn:microsoft.com/office/officeart/2011/layout/HexagonRadial#1"/>
    <dgm:cxn modelId="{23378083-FFFF-48B3-B494-EA0DE3F1307F}" type="presParOf" srcId="{09DF2BDD-B246-4DC9-8C7A-4F86E3C9FB64}" destId="{283D6150-FCD9-4586-B701-A40219669B7F}" srcOrd="8" destOrd="0" presId="urn:microsoft.com/office/officeart/2011/layout/HexagonRadial#1"/>
    <dgm:cxn modelId="{8AA5F70A-76C8-46A9-951B-02CE57880E6A}" type="presParOf" srcId="{09DF2BDD-B246-4DC9-8C7A-4F86E3C9FB64}" destId="{E08800F6-8412-49BA-B9D4-14CC0B82E974}" srcOrd="9" destOrd="0" presId="urn:microsoft.com/office/officeart/2011/layout/HexagonRadial#1"/>
    <dgm:cxn modelId="{4373EC2E-C300-4635-AE06-EACF41148BC2}" type="presParOf" srcId="{E08800F6-8412-49BA-B9D4-14CC0B82E974}" destId="{FD65E160-9473-4D0B-AA58-48CC31B17FFC}" srcOrd="0" destOrd="0" presId="urn:microsoft.com/office/officeart/2011/layout/HexagonRadial#1"/>
    <dgm:cxn modelId="{0F5CBC05-0C0B-4BE0-8BC4-A3F0A5109EB4}" type="presParOf" srcId="{09DF2BDD-B246-4DC9-8C7A-4F86E3C9FB64}" destId="{258EF7E9-02CF-4593-B1B8-51271B8BC919}" srcOrd="10" destOrd="0" presId="urn:microsoft.com/office/officeart/2011/layout/HexagonRadial#1"/>
    <dgm:cxn modelId="{5B51BF56-5B2B-4F17-9B2B-B8D7363086A8}" type="presParOf" srcId="{09DF2BDD-B246-4DC9-8C7A-4F86E3C9FB64}" destId="{30FDD90D-788B-47DC-AA1C-FB51916EC5D4}" srcOrd="11" destOrd="0" presId="urn:microsoft.com/office/officeart/2011/layout/HexagonRadial#1"/>
    <dgm:cxn modelId="{03FB8111-F1EA-468C-9C55-27F1EA663C1B}" type="presParOf" srcId="{30FDD90D-788B-47DC-AA1C-FB51916EC5D4}" destId="{EB835669-91D2-48E9-A6A6-74D06E312651}" srcOrd="0" destOrd="0" presId="urn:microsoft.com/office/officeart/2011/layout/HexagonRadial#1"/>
    <dgm:cxn modelId="{3AB09664-2FD7-486D-BD80-6340630DE2E3}" type="presParOf" srcId="{09DF2BDD-B246-4DC9-8C7A-4F86E3C9FB64}" destId="{76E255FD-DAFF-44FE-8DD6-A520EA4D3546}" srcOrd="12" destOrd="0" presId="urn:microsoft.com/office/officeart/2011/layout/Hexagon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8EC29-1CAA-4B63-82B3-5B3AC3EFF304}"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GB"/>
        </a:p>
      </dgm:t>
    </dgm:pt>
    <dgm:pt modelId="{674BD23D-04CC-4695-B91D-2584BC59A9FD}">
      <dgm:prSet phldrT="[Text]"/>
      <dgm:spPr/>
      <dgm:t>
        <a:bodyPr/>
        <a:lstStyle/>
        <a:p>
          <a:r>
            <a:rPr lang="en-GB" b="1" dirty="0" smtClean="0">
              <a:solidFill>
                <a:schemeClr val="tx1"/>
              </a:solidFill>
            </a:rPr>
            <a:t>Plan</a:t>
          </a:r>
          <a:r>
            <a:rPr lang="tr-TR" b="1" dirty="0" smtClean="0">
              <a:solidFill>
                <a:schemeClr val="tx1"/>
              </a:solidFill>
            </a:rPr>
            <a:t>la</a:t>
          </a:r>
          <a:endParaRPr lang="en-GB" b="1" dirty="0">
            <a:solidFill>
              <a:schemeClr val="tx1"/>
            </a:solidFill>
          </a:endParaRPr>
        </a:p>
      </dgm:t>
    </dgm:pt>
    <dgm:pt modelId="{279EC592-DF77-4D47-B453-69F489B7560F}" type="parTrans" cxnId="{55F73FD5-749E-41E7-BBEC-102377976593}">
      <dgm:prSet/>
      <dgm:spPr/>
      <dgm:t>
        <a:bodyPr/>
        <a:lstStyle/>
        <a:p>
          <a:endParaRPr lang="en-GB"/>
        </a:p>
      </dgm:t>
    </dgm:pt>
    <dgm:pt modelId="{7FCB8C80-D215-4E92-B12D-F4A578258832}" type="sibTrans" cxnId="{55F73FD5-749E-41E7-BBEC-102377976593}">
      <dgm:prSet/>
      <dgm:spPr/>
      <dgm:t>
        <a:bodyPr/>
        <a:lstStyle/>
        <a:p>
          <a:endParaRPr lang="en-GB"/>
        </a:p>
      </dgm:t>
    </dgm:pt>
    <dgm:pt modelId="{42A94291-118F-4B1C-A590-A3DE47B2084E}">
      <dgm:prSet phldrT="[Text]"/>
      <dgm:spPr/>
      <dgm:t>
        <a:bodyPr/>
        <a:lstStyle/>
        <a:p>
          <a:r>
            <a:rPr lang="tr-TR" b="1" dirty="0" smtClean="0">
              <a:solidFill>
                <a:schemeClr val="tx1"/>
              </a:solidFill>
            </a:rPr>
            <a:t>Yap </a:t>
          </a:r>
          <a:endParaRPr lang="en-GB" b="1" dirty="0">
            <a:solidFill>
              <a:schemeClr val="tx1"/>
            </a:solidFill>
          </a:endParaRPr>
        </a:p>
      </dgm:t>
    </dgm:pt>
    <dgm:pt modelId="{C20DBA8F-2FBC-4E91-B4C3-B63D8363C3B4}" type="parTrans" cxnId="{5114AA5D-2FAC-4ED3-8FAD-BBA4664A4CA0}">
      <dgm:prSet/>
      <dgm:spPr/>
      <dgm:t>
        <a:bodyPr/>
        <a:lstStyle/>
        <a:p>
          <a:endParaRPr lang="en-GB"/>
        </a:p>
      </dgm:t>
    </dgm:pt>
    <dgm:pt modelId="{CB87B1FD-8AD7-4C7A-ACE3-77DB212D1F64}" type="sibTrans" cxnId="{5114AA5D-2FAC-4ED3-8FAD-BBA4664A4CA0}">
      <dgm:prSet/>
      <dgm:spPr/>
      <dgm:t>
        <a:bodyPr/>
        <a:lstStyle/>
        <a:p>
          <a:endParaRPr lang="en-GB"/>
        </a:p>
      </dgm:t>
    </dgm:pt>
    <dgm:pt modelId="{F81E7398-2A08-4088-A04C-E3251F54A494}">
      <dgm:prSet phldrT="[Text]"/>
      <dgm:spPr/>
      <dgm:t>
        <a:bodyPr/>
        <a:lstStyle/>
        <a:p>
          <a:r>
            <a:rPr lang="tr-TR" b="1" dirty="0" smtClean="0">
              <a:solidFill>
                <a:schemeClr val="tx1"/>
              </a:solidFill>
            </a:rPr>
            <a:t>Kontrol et </a:t>
          </a:r>
          <a:endParaRPr lang="en-GB" b="1" dirty="0">
            <a:solidFill>
              <a:schemeClr val="tx1"/>
            </a:solidFill>
          </a:endParaRPr>
        </a:p>
      </dgm:t>
    </dgm:pt>
    <dgm:pt modelId="{B12872A8-AF51-4EB1-A414-86417FFAC8B6}" type="parTrans" cxnId="{7D71BDAB-F4C1-4321-BB4A-E67EBE2A6BE2}">
      <dgm:prSet/>
      <dgm:spPr/>
      <dgm:t>
        <a:bodyPr/>
        <a:lstStyle/>
        <a:p>
          <a:endParaRPr lang="en-GB"/>
        </a:p>
      </dgm:t>
    </dgm:pt>
    <dgm:pt modelId="{7F982FEF-98FF-4543-8885-FD24EC43BA39}" type="sibTrans" cxnId="{7D71BDAB-F4C1-4321-BB4A-E67EBE2A6BE2}">
      <dgm:prSet/>
      <dgm:spPr/>
      <dgm:t>
        <a:bodyPr/>
        <a:lstStyle/>
        <a:p>
          <a:endParaRPr lang="en-GB"/>
        </a:p>
      </dgm:t>
    </dgm:pt>
    <dgm:pt modelId="{3A7517BA-60C7-4D9C-AD83-3978B42DEE80}">
      <dgm:prSet phldrT="[Text]"/>
      <dgm:spPr/>
      <dgm:t>
        <a:bodyPr/>
        <a:lstStyle/>
        <a:p>
          <a:r>
            <a:rPr lang="tr-TR" b="1" dirty="0" smtClean="0">
              <a:solidFill>
                <a:schemeClr val="tx1"/>
              </a:solidFill>
            </a:rPr>
            <a:t>Eylem </a:t>
          </a:r>
          <a:endParaRPr lang="en-GB" b="1" dirty="0">
            <a:solidFill>
              <a:schemeClr val="tx1"/>
            </a:solidFill>
          </a:endParaRPr>
        </a:p>
      </dgm:t>
    </dgm:pt>
    <dgm:pt modelId="{5113DEC3-D0B0-496D-BE88-22CD0D21636D}" type="parTrans" cxnId="{1ABF184F-76DC-4374-8F7E-2BD57C88F646}">
      <dgm:prSet/>
      <dgm:spPr/>
      <dgm:t>
        <a:bodyPr/>
        <a:lstStyle/>
        <a:p>
          <a:endParaRPr lang="en-GB"/>
        </a:p>
      </dgm:t>
    </dgm:pt>
    <dgm:pt modelId="{43507F61-4597-4761-999D-957813F9A9A2}" type="sibTrans" cxnId="{1ABF184F-76DC-4374-8F7E-2BD57C88F646}">
      <dgm:prSet/>
      <dgm:spPr/>
      <dgm:t>
        <a:bodyPr/>
        <a:lstStyle/>
        <a:p>
          <a:endParaRPr lang="en-GB"/>
        </a:p>
      </dgm:t>
    </dgm:pt>
    <dgm:pt modelId="{E1B32756-EAA0-43BB-AC31-8A900CEED500}" type="pres">
      <dgm:prSet presAssocID="{99F8EC29-1CAA-4B63-82B3-5B3AC3EFF304}" presName="cycle" presStyleCnt="0">
        <dgm:presLayoutVars>
          <dgm:dir/>
          <dgm:resizeHandles val="exact"/>
        </dgm:presLayoutVars>
      </dgm:prSet>
      <dgm:spPr/>
      <dgm:t>
        <a:bodyPr/>
        <a:lstStyle/>
        <a:p>
          <a:endParaRPr lang="en-GB"/>
        </a:p>
      </dgm:t>
    </dgm:pt>
    <dgm:pt modelId="{CF359B4F-68B1-47AD-8E8A-57C4F12E077E}" type="pres">
      <dgm:prSet presAssocID="{674BD23D-04CC-4695-B91D-2584BC59A9FD}" presName="node" presStyleLbl="node1" presStyleIdx="0" presStyleCnt="4">
        <dgm:presLayoutVars>
          <dgm:bulletEnabled val="1"/>
        </dgm:presLayoutVars>
      </dgm:prSet>
      <dgm:spPr/>
      <dgm:t>
        <a:bodyPr/>
        <a:lstStyle/>
        <a:p>
          <a:endParaRPr lang="en-GB"/>
        </a:p>
      </dgm:t>
    </dgm:pt>
    <dgm:pt modelId="{2A4D1B67-B7C7-46AD-82C4-DE8561551100}" type="pres">
      <dgm:prSet presAssocID="{7FCB8C80-D215-4E92-B12D-F4A578258832}" presName="sibTrans" presStyleLbl="sibTrans2D1" presStyleIdx="0" presStyleCnt="4"/>
      <dgm:spPr/>
      <dgm:t>
        <a:bodyPr/>
        <a:lstStyle/>
        <a:p>
          <a:endParaRPr lang="en-GB"/>
        </a:p>
      </dgm:t>
    </dgm:pt>
    <dgm:pt modelId="{83D291D2-C35D-47AB-B6B8-D406D0F6FA35}" type="pres">
      <dgm:prSet presAssocID="{7FCB8C80-D215-4E92-B12D-F4A578258832}" presName="connectorText" presStyleLbl="sibTrans2D1" presStyleIdx="0" presStyleCnt="4"/>
      <dgm:spPr/>
      <dgm:t>
        <a:bodyPr/>
        <a:lstStyle/>
        <a:p>
          <a:endParaRPr lang="en-GB"/>
        </a:p>
      </dgm:t>
    </dgm:pt>
    <dgm:pt modelId="{D417BCC0-42C4-4266-B802-D555F81A31DD}" type="pres">
      <dgm:prSet presAssocID="{42A94291-118F-4B1C-A590-A3DE47B2084E}" presName="node" presStyleLbl="node1" presStyleIdx="1" presStyleCnt="4" custRadScaleRad="143127" custRadScaleInc="9799">
        <dgm:presLayoutVars>
          <dgm:bulletEnabled val="1"/>
        </dgm:presLayoutVars>
      </dgm:prSet>
      <dgm:spPr/>
      <dgm:t>
        <a:bodyPr/>
        <a:lstStyle/>
        <a:p>
          <a:endParaRPr lang="en-GB"/>
        </a:p>
      </dgm:t>
    </dgm:pt>
    <dgm:pt modelId="{710340BA-4EB6-41DC-A7AB-A499132AF0F4}" type="pres">
      <dgm:prSet presAssocID="{CB87B1FD-8AD7-4C7A-ACE3-77DB212D1F64}" presName="sibTrans" presStyleLbl="sibTrans2D1" presStyleIdx="1" presStyleCnt="4" custScaleX="124256" custLinFactNeighborY="28806"/>
      <dgm:spPr/>
      <dgm:t>
        <a:bodyPr/>
        <a:lstStyle/>
        <a:p>
          <a:endParaRPr lang="en-GB"/>
        </a:p>
      </dgm:t>
    </dgm:pt>
    <dgm:pt modelId="{E6859C68-56D9-4E26-9534-F22669EA82D9}" type="pres">
      <dgm:prSet presAssocID="{CB87B1FD-8AD7-4C7A-ACE3-77DB212D1F64}" presName="connectorText" presStyleLbl="sibTrans2D1" presStyleIdx="1" presStyleCnt="4"/>
      <dgm:spPr/>
      <dgm:t>
        <a:bodyPr/>
        <a:lstStyle/>
        <a:p>
          <a:endParaRPr lang="en-GB"/>
        </a:p>
      </dgm:t>
    </dgm:pt>
    <dgm:pt modelId="{A60DAAE9-9C3F-44A9-B4C1-98E7179E1879}" type="pres">
      <dgm:prSet presAssocID="{F81E7398-2A08-4088-A04C-E3251F54A494}" presName="node" presStyleLbl="node1" presStyleIdx="2" presStyleCnt="4" custRadScaleRad="92705" custRadScaleInc="2776">
        <dgm:presLayoutVars>
          <dgm:bulletEnabled val="1"/>
        </dgm:presLayoutVars>
      </dgm:prSet>
      <dgm:spPr/>
      <dgm:t>
        <a:bodyPr/>
        <a:lstStyle/>
        <a:p>
          <a:endParaRPr lang="en-GB"/>
        </a:p>
      </dgm:t>
    </dgm:pt>
    <dgm:pt modelId="{35C7C8CE-A153-41DD-9507-60204DB67987}" type="pres">
      <dgm:prSet presAssocID="{7F982FEF-98FF-4543-8885-FD24EC43BA39}" presName="sibTrans" presStyleLbl="sibTrans2D1" presStyleIdx="2" presStyleCnt="4"/>
      <dgm:spPr/>
      <dgm:t>
        <a:bodyPr/>
        <a:lstStyle/>
        <a:p>
          <a:endParaRPr lang="en-GB"/>
        </a:p>
      </dgm:t>
    </dgm:pt>
    <dgm:pt modelId="{D8713B1B-314D-409F-B16D-72535D1A5169}" type="pres">
      <dgm:prSet presAssocID="{7F982FEF-98FF-4543-8885-FD24EC43BA39}" presName="connectorText" presStyleLbl="sibTrans2D1" presStyleIdx="2" presStyleCnt="4"/>
      <dgm:spPr/>
      <dgm:t>
        <a:bodyPr/>
        <a:lstStyle/>
        <a:p>
          <a:endParaRPr lang="en-GB"/>
        </a:p>
      </dgm:t>
    </dgm:pt>
    <dgm:pt modelId="{840E1619-F04B-4900-9A53-6FD5E6F02C3D}" type="pres">
      <dgm:prSet presAssocID="{3A7517BA-60C7-4D9C-AD83-3978B42DEE80}" presName="node" presStyleLbl="node1" presStyleIdx="3" presStyleCnt="4" custRadScaleRad="164574" custRadScaleInc="-16757">
        <dgm:presLayoutVars>
          <dgm:bulletEnabled val="1"/>
        </dgm:presLayoutVars>
      </dgm:prSet>
      <dgm:spPr/>
      <dgm:t>
        <a:bodyPr/>
        <a:lstStyle/>
        <a:p>
          <a:endParaRPr lang="en-GB"/>
        </a:p>
      </dgm:t>
    </dgm:pt>
    <dgm:pt modelId="{44543376-E34B-4E42-9292-A3E23E6FD0DD}" type="pres">
      <dgm:prSet presAssocID="{43507F61-4597-4761-999D-957813F9A9A2}" presName="sibTrans" presStyleLbl="sibTrans2D1" presStyleIdx="3" presStyleCnt="4" custAng="54699" custLinFactNeighborX="-28827" custLinFactNeighborY="-66569"/>
      <dgm:spPr/>
      <dgm:t>
        <a:bodyPr/>
        <a:lstStyle/>
        <a:p>
          <a:endParaRPr lang="en-GB"/>
        </a:p>
      </dgm:t>
    </dgm:pt>
    <dgm:pt modelId="{72DDD4DE-9C05-45DA-B553-219F5A01D124}" type="pres">
      <dgm:prSet presAssocID="{43507F61-4597-4761-999D-957813F9A9A2}" presName="connectorText" presStyleLbl="sibTrans2D1" presStyleIdx="3" presStyleCnt="4"/>
      <dgm:spPr/>
      <dgm:t>
        <a:bodyPr/>
        <a:lstStyle/>
        <a:p>
          <a:endParaRPr lang="en-GB"/>
        </a:p>
      </dgm:t>
    </dgm:pt>
  </dgm:ptLst>
  <dgm:cxnLst>
    <dgm:cxn modelId="{7C7E5792-630B-4384-8ACB-16D9A1836165}" type="presOf" srcId="{674BD23D-04CC-4695-B91D-2584BC59A9FD}" destId="{CF359B4F-68B1-47AD-8E8A-57C4F12E077E}" srcOrd="0" destOrd="0" presId="urn:microsoft.com/office/officeart/2005/8/layout/cycle2"/>
    <dgm:cxn modelId="{41ABD962-046C-4173-85D8-AD028F01E403}" type="presOf" srcId="{7FCB8C80-D215-4E92-B12D-F4A578258832}" destId="{2A4D1B67-B7C7-46AD-82C4-DE8561551100}" srcOrd="0" destOrd="0" presId="urn:microsoft.com/office/officeart/2005/8/layout/cycle2"/>
    <dgm:cxn modelId="{5114AA5D-2FAC-4ED3-8FAD-BBA4664A4CA0}" srcId="{99F8EC29-1CAA-4B63-82B3-5B3AC3EFF304}" destId="{42A94291-118F-4B1C-A590-A3DE47B2084E}" srcOrd="1" destOrd="0" parTransId="{C20DBA8F-2FBC-4E91-B4C3-B63D8363C3B4}" sibTransId="{CB87B1FD-8AD7-4C7A-ACE3-77DB212D1F64}"/>
    <dgm:cxn modelId="{55F73FD5-749E-41E7-BBEC-102377976593}" srcId="{99F8EC29-1CAA-4B63-82B3-5B3AC3EFF304}" destId="{674BD23D-04CC-4695-B91D-2584BC59A9FD}" srcOrd="0" destOrd="0" parTransId="{279EC592-DF77-4D47-B453-69F489B7560F}" sibTransId="{7FCB8C80-D215-4E92-B12D-F4A578258832}"/>
    <dgm:cxn modelId="{DF7F9726-58D3-4092-BA09-67D5B70587CF}" type="presOf" srcId="{CB87B1FD-8AD7-4C7A-ACE3-77DB212D1F64}" destId="{E6859C68-56D9-4E26-9534-F22669EA82D9}" srcOrd="1" destOrd="0" presId="urn:microsoft.com/office/officeart/2005/8/layout/cycle2"/>
    <dgm:cxn modelId="{079694ED-EFBE-4DA1-B5E4-57CA279590DB}" type="presOf" srcId="{43507F61-4597-4761-999D-957813F9A9A2}" destId="{44543376-E34B-4E42-9292-A3E23E6FD0DD}" srcOrd="0" destOrd="0" presId="urn:microsoft.com/office/officeart/2005/8/layout/cycle2"/>
    <dgm:cxn modelId="{7D71BDAB-F4C1-4321-BB4A-E67EBE2A6BE2}" srcId="{99F8EC29-1CAA-4B63-82B3-5B3AC3EFF304}" destId="{F81E7398-2A08-4088-A04C-E3251F54A494}" srcOrd="2" destOrd="0" parTransId="{B12872A8-AF51-4EB1-A414-86417FFAC8B6}" sibTransId="{7F982FEF-98FF-4543-8885-FD24EC43BA39}"/>
    <dgm:cxn modelId="{3D3C0B21-3114-4B4B-85A3-7E8CE22E3C00}" type="presOf" srcId="{3A7517BA-60C7-4D9C-AD83-3978B42DEE80}" destId="{840E1619-F04B-4900-9A53-6FD5E6F02C3D}" srcOrd="0" destOrd="0" presId="urn:microsoft.com/office/officeart/2005/8/layout/cycle2"/>
    <dgm:cxn modelId="{797EFC81-6C34-4585-9FBA-A8211C73CE62}" type="presOf" srcId="{43507F61-4597-4761-999D-957813F9A9A2}" destId="{72DDD4DE-9C05-45DA-B553-219F5A01D124}" srcOrd="1" destOrd="0" presId="urn:microsoft.com/office/officeart/2005/8/layout/cycle2"/>
    <dgm:cxn modelId="{1ABF184F-76DC-4374-8F7E-2BD57C88F646}" srcId="{99F8EC29-1CAA-4B63-82B3-5B3AC3EFF304}" destId="{3A7517BA-60C7-4D9C-AD83-3978B42DEE80}" srcOrd="3" destOrd="0" parTransId="{5113DEC3-D0B0-496D-BE88-22CD0D21636D}" sibTransId="{43507F61-4597-4761-999D-957813F9A9A2}"/>
    <dgm:cxn modelId="{C710BF33-A929-4845-AD6C-8F694A56B424}" type="presOf" srcId="{7F982FEF-98FF-4543-8885-FD24EC43BA39}" destId="{35C7C8CE-A153-41DD-9507-60204DB67987}" srcOrd="0" destOrd="0" presId="urn:microsoft.com/office/officeart/2005/8/layout/cycle2"/>
    <dgm:cxn modelId="{DE32D6BD-415A-450E-89F5-25DF3C7BCED7}" type="presOf" srcId="{42A94291-118F-4B1C-A590-A3DE47B2084E}" destId="{D417BCC0-42C4-4266-B802-D555F81A31DD}" srcOrd="0" destOrd="0" presId="urn:microsoft.com/office/officeart/2005/8/layout/cycle2"/>
    <dgm:cxn modelId="{32F46F6F-28E7-49BB-9947-13F1BC0E7E6D}" type="presOf" srcId="{7FCB8C80-D215-4E92-B12D-F4A578258832}" destId="{83D291D2-C35D-47AB-B6B8-D406D0F6FA35}" srcOrd="1" destOrd="0" presId="urn:microsoft.com/office/officeart/2005/8/layout/cycle2"/>
    <dgm:cxn modelId="{B77B645A-5B33-40A5-B7C1-76634DEBE374}" type="presOf" srcId="{CB87B1FD-8AD7-4C7A-ACE3-77DB212D1F64}" destId="{710340BA-4EB6-41DC-A7AB-A499132AF0F4}" srcOrd="0" destOrd="0" presId="urn:microsoft.com/office/officeart/2005/8/layout/cycle2"/>
    <dgm:cxn modelId="{0F7A339F-4029-4565-B80A-5D2A9269471B}" type="presOf" srcId="{99F8EC29-1CAA-4B63-82B3-5B3AC3EFF304}" destId="{E1B32756-EAA0-43BB-AC31-8A900CEED500}" srcOrd="0" destOrd="0" presId="urn:microsoft.com/office/officeart/2005/8/layout/cycle2"/>
    <dgm:cxn modelId="{871FB6F2-18A9-408F-9DFF-5D8FA6996EA8}" type="presOf" srcId="{7F982FEF-98FF-4543-8885-FD24EC43BA39}" destId="{D8713B1B-314D-409F-B16D-72535D1A5169}" srcOrd="1" destOrd="0" presId="urn:microsoft.com/office/officeart/2005/8/layout/cycle2"/>
    <dgm:cxn modelId="{4B6F0A59-EA65-4B2C-A524-488DD45F47F9}" type="presOf" srcId="{F81E7398-2A08-4088-A04C-E3251F54A494}" destId="{A60DAAE9-9C3F-44A9-B4C1-98E7179E1879}" srcOrd="0" destOrd="0" presId="urn:microsoft.com/office/officeart/2005/8/layout/cycle2"/>
    <dgm:cxn modelId="{B44F9A5A-2A7A-4FE1-AA97-21DAEC505610}" type="presParOf" srcId="{E1B32756-EAA0-43BB-AC31-8A900CEED500}" destId="{CF359B4F-68B1-47AD-8E8A-57C4F12E077E}" srcOrd="0" destOrd="0" presId="urn:microsoft.com/office/officeart/2005/8/layout/cycle2"/>
    <dgm:cxn modelId="{8ED74EBD-4905-42AD-B25A-C6F5EFBFCEE1}" type="presParOf" srcId="{E1B32756-EAA0-43BB-AC31-8A900CEED500}" destId="{2A4D1B67-B7C7-46AD-82C4-DE8561551100}" srcOrd="1" destOrd="0" presId="urn:microsoft.com/office/officeart/2005/8/layout/cycle2"/>
    <dgm:cxn modelId="{F6F965F7-D967-4F66-8FF4-73A34E715112}" type="presParOf" srcId="{2A4D1B67-B7C7-46AD-82C4-DE8561551100}" destId="{83D291D2-C35D-47AB-B6B8-D406D0F6FA35}" srcOrd="0" destOrd="0" presId="urn:microsoft.com/office/officeart/2005/8/layout/cycle2"/>
    <dgm:cxn modelId="{0A213738-DF1B-490C-9F5F-8D4DBD9F16E1}" type="presParOf" srcId="{E1B32756-EAA0-43BB-AC31-8A900CEED500}" destId="{D417BCC0-42C4-4266-B802-D555F81A31DD}" srcOrd="2" destOrd="0" presId="urn:microsoft.com/office/officeart/2005/8/layout/cycle2"/>
    <dgm:cxn modelId="{E7145D26-6A78-4979-B28B-7983F991EF30}" type="presParOf" srcId="{E1B32756-EAA0-43BB-AC31-8A900CEED500}" destId="{710340BA-4EB6-41DC-A7AB-A499132AF0F4}" srcOrd="3" destOrd="0" presId="urn:microsoft.com/office/officeart/2005/8/layout/cycle2"/>
    <dgm:cxn modelId="{3C82532F-5615-4798-979B-C784AB3236CF}" type="presParOf" srcId="{710340BA-4EB6-41DC-A7AB-A499132AF0F4}" destId="{E6859C68-56D9-4E26-9534-F22669EA82D9}" srcOrd="0" destOrd="0" presId="urn:microsoft.com/office/officeart/2005/8/layout/cycle2"/>
    <dgm:cxn modelId="{5B8CA194-D107-49ED-84C2-DCDD5E99535D}" type="presParOf" srcId="{E1B32756-EAA0-43BB-AC31-8A900CEED500}" destId="{A60DAAE9-9C3F-44A9-B4C1-98E7179E1879}" srcOrd="4" destOrd="0" presId="urn:microsoft.com/office/officeart/2005/8/layout/cycle2"/>
    <dgm:cxn modelId="{0C193D2B-6843-49AD-9B1E-AA57F12A25F8}" type="presParOf" srcId="{E1B32756-EAA0-43BB-AC31-8A900CEED500}" destId="{35C7C8CE-A153-41DD-9507-60204DB67987}" srcOrd="5" destOrd="0" presId="urn:microsoft.com/office/officeart/2005/8/layout/cycle2"/>
    <dgm:cxn modelId="{074DBE76-A13A-4330-861D-66558DAE700D}" type="presParOf" srcId="{35C7C8CE-A153-41DD-9507-60204DB67987}" destId="{D8713B1B-314D-409F-B16D-72535D1A5169}" srcOrd="0" destOrd="0" presId="urn:microsoft.com/office/officeart/2005/8/layout/cycle2"/>
    <dgm:cxn modelId="{FE759F21-68D9-40DE-80E1-21CEC729B37B}" type="presParOf" srcId="{E1B32756-EAA0-43BB-AC31-8A900CEED500}" destId="{840E1619-F04B-4900-9A53-6FD5E6F02C3D}" srcOrd="6" destOrd="0" presId="urn:microsoft.com/office/officeart/2005/8/layout/cycle2"/>
    <dgm:cxn modelId="{507355FD-54DC-4844-A93E-00F602970F57}" type="presParOf" srcId="{E1B32756-EAA0-43BB-AC31-8A900CEED500}" destId="{44543376-E34B-4E42-9292-A3E23E6FD0DD}" srcOrd="7" destOrd="0" presId="urn:microsoft.com/office/officeart/2005/8/layout/cycle2"/>
    <dgm:cxn modelId="{F77A7C82-E57A-44FF-8F59-6291668A356F}" type="presParOf" srcId="{44543376-E34B-4E42-9292-A3E23E6FD0DD}" destId="{72DDD4DE-9C05-45DA-B553-219F5A01D124}"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B8AF78-F9E3-451D-B604-D9EB8267CB4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tr-TR"/>
        </a:p>
      </dgm:t>
    </dgm:pt>
    <dgm:pt modelId="{5E57C3C6-45C4-4081-8EE5-93CA14E91FFE}">
      <dgm:prSet phldrT="[Metin]" custT="1"/>
      <dgm:spPr/>
      <dgm:t>
        <a:bodyPr/>
        <a:lstStyle/>
        <a:p>
          <a:r>
            <a:rPr lang="tr-TR" sz="1800" dirty="0"/>
            <a:t>Öz Değerlendirme</a:t>
          </a:r>
        </a:p>
      </dgm:t>
    </dgm:pt>
    <dgm:pt modelId="{C75536CB-A021-4065-A665-614A87BF8309}" type="parTrans" cxnId="{33385540-FF72-4A69-A356-EF637D29B539}">
      <dgm:prSet/>
      <dgm:spPr/>
      <dgm:t>
        <a:bodyPr/>
        <a:lstStyle/>
        <a:p>
          <a:endParaRPr lang="tr-TR"/>
        </a:p>
      </dgm:t>
    </dgm:pt>
    <dgm:pt modelId="{AEE5200B-40B7-4BC2-9279-31244D9AD547}" type="sibTrans" cxnId="{33385540-FF72-4A69-A356-EF637D29B539}">
      <dgm:prSet/>
      <dgm:spPr/>
      <dgm:t>
        <a:bodyPr/>
        <a:lstStyle/>
        <a:p>
          <a:endParaRPr lang="tr-TR"/>
        </a:p>
      </dgm:t>
    </dgm:pt>
    <dgm:pt modelId="{3C021016-22D7-4933-A7A6-08E89442266B}">
      <dgm:prSet phldrT="[Metin]" custT="1"/>
      <dgm:spPr/>
      <dgm:t>
        <a:bodyPr/>
        <a:lstStyle/>
        <a:p>
          <a:r>
            <a:rPr lang="tr-TR" sz="1800" dirty="0"/>
            <a:t>Kurumsal Düzeyde</a:t>
          </a:r>
        </a:p>
      </dgm:t>
    </dgm:pt>
    <dgm:pt modelId="{267D71E6-883D-4CA5-B360-B044E5C6C6AC}" type="parTrans" cxnId="{67436D4C-BAB9-4156-BA5E-B900B8B70A02}">
      <dgm:prSet/>
      <dgm:spPr/>
      <dgm:t>
        <a:bodyPr/>
        <a:lstStyle/>
        <a:p>
          <a:endParaRPr lang="tr-TR"/>
        </a:p>
      </dgm:t>
    </dgm:pt>
    <dgm:pt modelId="{1CA59B85-99CB-4912-9F9C-1F396A4E2FAA}" type="sibTrans" cxnId="{67436D4C-BAB9-4156-BA5E-B900B8B70A02}">
      <dgm:prSet/>
      <dgm:spPr/>
      <dgm:t>
        <a:bodyPr/>
        <a:lstStyle/>
        <a:p>
          <a:endParaRPr lang="tr-TR"/>
        </a:p>
      </dgm:t>
    </dgm:pt>
    <dgm:pt modelId="{1D02E7B2-1B78-4C90-AD16-D04E12205541}">
      <dgm:prSet phldrT="[Metin]" custT="1"/>
      <dgm:spPr/>
      <dgm:t>
        <a:bodyPr/>
        <a:lstStyle/>
        <a:p>
          <a:r>
            <a:rPr lang="tr-TR" sz="1800"/>
            <a:t>Münferit Birimler Düzeyinde</a:t>
          </a:r>
          <a:endParaRPr lang="tr-TR" sz="1800" dirty="0"/>
        </a:p>
      </dgm:t>
    </dgm:pt>
    <dgm:pt modelId="{2F273795-7C33-4EAA-A194-5B7B911B22DC}" type="parTrans" cxnId="{59C0626C-F6F2-410A-8389-D10707313F7D}">
      <dgm:prSet/>
      <dgm:spPr/>
      <dgm:t>
        <a:bodyPr/>
        <a:lstStyle/>
        <a:p>
          <a:endParaRPr lang="tr-TR"/>
        </a:p>
      </dgm:t>
    </dgm:pt>
    <dgm:pt modelId="{68B41A00-99E5-4C6A-83FB-5F7E920D7250}" type="sibTrans" cxnId="{59C0626C-F6F2-410A-8389-D10707313F7D}">
      <dgm:prSet/>
      <dgm:spPr/>
      <dgm:t>
        <a:bodyPr/>
        <a:lstStyle/>
        <a:p>
          <a:endParaRPr lang="tr-TR"/>
        </a:p>
      </dgm:t>
    </dgm:pt>
    <dgm:pt modelId="{B37ED9E8-5AEA-4037-A33C-AB461CD49E1C}" type="pres">
      <dgm:prSet presAssocID="{A1B8AF78-F9E3-451D-B604-D9EB8267CB43}" presName="Name0" presStyleCnt="0">
        <dgm:presLayoutVars>
          <dgm:orgChart val="1"/>
          <dgm:chPref val="1"/>
          <dgm:dir/>
          <dgm:animOne val="branch"/>
          <dgm:animLvl val="lvl"/>
          <dgm:resizeHandles/>
        </dgm:presLayoutVars>
      </dgm:prSet>
      <dgm:spPr/>
      <dgm:t>
        <a:bodyPr/>
        <a:lstStyle/>
        <a:p>
          <a:endParaRPr lang="tr-TR"/>
        </a:p>
      </dgm:t>
    </dgm:pt>
    <dgm:pt modelId="{1F3E859D-9AFC-46EA-8A3E-0737C9542770}" type="pres">
      <dgm:prSet presAssocID="{5E57C3C6-45C4-4081-8EE5-93CA14E91FFE}" presName="hierRoot1" presStyleCnt="0">
        <dgm:presLayoutVars>
          <dgm:hierBranch val="init"/>
        </dgm:presLayoutVars>
      </dgm:prSet>
      <dgm:spPr/>
    </dgm:pt>
    <dgm:pt modelId="{45692F18-3B21-4FB9-AEE8-C546B092B621}" type="pres">
      <dgm:prSet presAssocID="{5E57C3C6-45C4-4081-8EE5-93CA14E91FFE}" presName="rootComposite1" presStyleCnt="0"/>
      <dgm:spPr/>
    </dgm:pt>
    <dgm:pt modelId="{FE931F94-FF07-4408-8E74-F2FDE77BAA71}" type="pres">
      <dgm:prSet presAssocID="{5E57C3C6-45C4-4081-8EE5-93CA14E91FFE}" presName="rootText1" presStyleLbl="alignAcc1" presStyleIdx="0" presStyleCnt="0">
        <dgm:presLayoutVars>
          <dgm:chPref val="3"/>
        </dgm:presLayoutVars>
      </dgm:prSet>
      <dgm:spPr/>
      <dgm:t>
        <a:bodyPr/>
        <a:lstStyle/>
        <a:p>
          <a:endParaRPr lang="tr-TR"/>
        </a:p>
      </dgm:t>
    </dgm:pt>
    <dgm:pt modelId="{80C63A13-6D38-4EFB-9DEC-4537963E7EB3}" type="pres">
      <dgm:prSet presAssocID="{5E57C3C6-45C4-4081-8EE5-93CA14E91FFE}" presName="topArc1" presStyleLbl="parChTrans1D1" presStyleIdx="0" presStyleCnt="6"/>
      <dgm:spPr/>
    </dgm:pt>
    <dgm:pt modelId="{2ABF59C8-CD99-4347-8032-3BE3AB0DA145}" type="pres">
      <dgm:prSet presAssocID="{5E57C3C6-45C4-4081-8EE5-93CA14E91FFE}" presName="bottomArc1" presStyleLbl="parChTrans1D1" presStyleIdx="1" presStyleCnt="6"/>
      <dgm:spPr/>
    </dgm:pt>
    <dgm:pt modelId="{0B091A27-BBA7-416C-8A77-2E9A97414EAF}" type="pres">
      <dgm:prSet presAssocID="{5E57C3C6-45C4-4081-8EE5-93CA14E91FFE}" presName="topConnNode1" presStyleLbl="node1" presStyleIdx="0" presStyleCnt="0"/>
      <dgm:spPr/>
      <dgm:t>
        <a:bodyPr/>
        <a:lstStyle/>
        <a:p>
          <a:endParaRPr lang="tr-TR"/>
        </a:p>
      </dgm:t>
    </dgm:pt>
    <dgm:pt modelId="{5910B2B4-9264-4208-9F57-CEE267A47BB8}" type="pres">
      <dgm:prSet presAssocID="{5E57C3C6-45C4-4081-8EE5-93CA14E91FFE}" presName="hierChild2" presStyleCnt="0"/>
      <dgm:spPr/>
    </dgm:pt>
    <dgm:pt modelId="{9ADD622F-D489-423F-B893-F51F56274498}" type="pres">
      <dgm:prSet presAssocID="{267D71E6-883D-4CA5-B360-B044E5C6C6AC}" presName="Name28" presStyleLbl="parChTrans1D2" presStyleIdx="0" presStyleCnt="2"/>
      <dgm:spPr/>
      <dgm:t>
        <a:bodyPr/>
        <a:lstStyle/>
        <a:p>
          <a:endParaRPr lang="tr-TR"/>
        </a:p>
      </dgm:t>
    </dgm:pt>
    <dgm:pt modelId="{048A627C-462F-4DBE-B5ED-2303CD448F40}" type="pres">
      <dgm:prSet presAssocID="{3C021016-22D7-4933-A7A6-08E89442266B}" presName="hierRoot2" presStyleCnt="0">
        <dgm:presLayoutVars>
          <dgm:hierBranch val="init"/>
        </dgm:presLayoutVars>
      </dgm:prSet>
      <dgm:spPr/>
    </dgm:pt>
    <dgm:pt modelId="{95C50360-014D-484C-A08B-6C9A68F32766}" type="pres">
      <dgm:prSet presAssocID="{3C021016-22D7-4933-A7A6-08E89442266B}" presName="rootComposite2" presStyleCnt="0"/>
      <dgm:spPr/>
    </dgm:pt>
    <dgm:pt modelId="{81F7101E-6D84-4FBF-9FBC-433B8E7471B4}" type="pres">
      <dgm:prSet presAssocID="{3C021016-22D7-4933-A7A6-08E89442266B}" presName="rootText2" presStyleLbl="alignAcc1" presStyleIdx="0" presStyleCnt="0">
        <dgm:presLayoutVars>
          <dgm:chPref val="3"/>
        </dgm:presLayoutVars>
      </dgm:prSet>
      <dgm:spPr/>
      <dgm:t>
        <a:bodyPr/>
        <a:lstStyle/>
        <a:p>
          <a:endParaRPr lang="tr-TR"/>
        </a:p>
      </dgm:t>
    </dgm:pt>
    <dgm:pt modelId="{5207F2C7-64F5-42D3-B19C-42264B1137EF}" type="pres">
      <dgm:prSet presAssocID="{3C021016-22D7-4933-A7A6-08E89442266B}" presName="topArc2" presStyleLbl="parChTrans1D1" presStyleIdx="2" presStyleCnt="6"/>
      <dgm:spPr/>
    </dgm:pt>
    <dgm:pt modelId="{2172E149-D282-40BF-B75F-145C3D3A1DD1}" type="pres">
      <dgm:prSet presAssocID="{3C021016-22D7-4933-A7A6-08E89442266B}" presName="bottomArc2" presStyleLbl="parChTrans1D1" presStyleIdx="3" presStyleCnt="6"/>
      <dgm:spPr/>
    </dgm:pt>
    <dgm:pt modelId="{C5D9787C-A886-42AB-B644-02B53FF7D8CD}" type="pres">
      <dgm:prSet presAssocID="{3C021016-22D7-4933-A7A6-08E89442266B}" presName="topConnNode2" presStyleLbl="node2" presStyleIdx="0" presStyleCnt="0"/>
      <dgm:spPr/>
      <dgm:t>
        <a:bodyPr/>
        <a:lstStyle/>
        <a:p>
          <a:endParaRPr lang="tr-TR"/>
        </a:p>
      </dgm:t>
    </dgm:pt>
    <dgm:pt modelId="{876BEF68-5FE4-4CE2-A53F-95B8481085CC}" type="pres">
      <dgm:prSet presAssocID="{3C021016-22D7-4933-A7A6-08E89442266B}" presName="hierChild4" presStyleCnt="0"/>
      <dgm:spPr/>
    </dgm:pt>
    <dgm:pt modelId="{B53833F1-B4A5-4A70-8EEC-A8E0030431A5}" type="pres">
      <dgm:prSet presAssocID="{3C021016-22D7-4933-A7A6-08E89442266B}" presName="hierChild5" presStyleCnt="0"/>
      <dgm:spPr/>
    </dgm:pt>
    <dgm:pt modelId="{D7D1E48A-9AE2-4C7B-B5A8-E15AB3113265}" type="pres">
      <dgm:prSet presAssocID="{2F273795-7C33-4EAA-A194-5B7B911B22DC}" presName="Name28" presStyleLbl="parChTrans1D2" presStyleIdx="1" presStyleCnt="2"/>
      <dgm:spPr/>
      <dgm:t>
        <a:bodyPr/>
        <a:lstStyle/>
        <a:p>
          <a:endParaRPr lang="tr-TR"/>
        </a:p>
      </dgm:t>
    </dgm:pt>
    <dgm:pt modelId="{C8FF12B8-4AE1-44EB-8284-9F4B49F625C3}" type="pres">
      <dgm:prSet presAssocID="{1D02E7B2-1B78-4C90-AD16-D04E12205541}" presName="hierRoot2" presStyleCnt="0">
        <dgm:presLayoutVars>
          <dgm:hierBranch val="init"/>
        </dgm:presLayoutVars>
      </dgm:prSet>
      <dgm:spPr/>
    </dgm:pt>
    <dgm:pt modelId="{CA550380-2CFB-474F-8398-E6306434208D}" type="pres">
      <dgm:prSet presAssocID="{1D02E7B2-1B78-4C90-AD16-D04E12205541}" presName="rootComposite2" presStyleCnt="0"/>
      <dgm:spPr/>
    </dgm:pt>
    <dgm:pt modelId="{B0E95703-9CF4-469E-8C6D-D1F58C4E291D}" type="pres">
      <dgm:prSet presAssocID="{1D02E7B2-1B78-4C90-AD16-D04E12205541}" presName="rootText2" presStyleLbl="alignAcc1" presStyleIdx="0" presStyleCnt="0">
        <dgm:presLayoutVars>
          <dgm:chPref val="3"/>
        </dgm:presLayoutVars>
      </dgm:prSet>
      <dgm:spPr/>
      <dgm:t>
        <a:bodyPr/>
        <a:lstStyle/>
        <a:p>
          <a:endParaRPr lang="tr-TR"/>
        </a:p>
      </dgm:t>
    </dgm:pt>
    <dgm:pt modelId="{56637D32-126A-40C4-A090-ABEED39D5E28}" type="pres">
      <dgm:prSet presAssocID="{1D02E7B2-1B78-4C90-AD16-D04E12205541}" presName="topArc2" presStyleLbl="parChTrans1D1" presStyleIdx="4" presStyleCnt="6"/>
      <dgm:spPr/>
    </dgm:pt>
    <dgm:pt modelId="{6DFB28F7-74A0-4A7F-A856-29658BD4B12F}" type="pres">
      <dgm:prSet presAssocID="{1D02E7B2-1B78-4C90-AD16-D04E12205541}" presName="bottomArc2" presStyleLbl="parChTrans1D1" presStyleIdx="5" presStyleCnt="6"/>
      <dgm:spPr/>
    </dgm:pt>
    <dgm:pt modelId="{ACB5E72E-CBFA-43BF-BD4B-CC7AC4655C41}" type="pres">
      <dgm:prSet presAssocID="{1D02E7B2-1B78-4C90-AD16-D04E12205541}" presName="topConnNode2" presStyleLbl="node2" presStyleIdx="0" presStyleCnt="0"/>
      <dgm:spPr/>
      <dgm:t>
        <a:bodyPr/>
        <a:lstStyle/>
        <a:p>
          <a:endParaRPr lang="tr-TR"/>
        </a:p>
      </dgm:t>
    </dgm:pt>
    <dgm:pt modelId="{28A0417D-7199-4EA6-85A9-4D9173812629}" type="pres">
      <dgm:prSet presAssocID="{1D02E7B2-1B78-4C90-AD16-D04E12205541}" presName="hierChild4" presStyleCnt="0"/>
      <dgm:spPr/>
    </dgm:pt>
    <dgm:pt modelId="{DC8C847A-959F-4678-9A20-B7D6F1F18BF4}" type="pres">
      <dgm:prSet presAssocID="{1D02E7B2-1B78-4C90-AD16-D04E12205541}" presName="hierChild5" presStyleCnt="0"/>
      <dgm:spPr/>
    </dgm:pt>
    <dgm:pt modelId="{AE3CDAA9-1582-40E6-8D7B-EC2D224A49F7}" type="pres">
      <dgm:prSet presAssocID="{5E57C3C6-45C4-4081-8EE5-93CA14E91FFE}" presName="hierChild3" presStyleCnt="0"/>
      <dgm:spPr/>
    </dgm:pt>
  </dgm:ptLst>
  <dgm:cxnLst>
    <dgm:cxn modelId="{4D0CC842-714C-4704-B722-43EF843940EC}" type="presOf" srcId="{3C021016-22D7-4933-A7A6-08E89442266B}" destId="{C5D9787C-A886-42AB-B644-02B53FF7D8CD}" srcOrd="1" destOrd="0" presId="urn:microsoft.com/office/officeart/2008/layout/HalfCircleOrganizationChart"/>
    <dgm:cxn modelId="{3B3EA250-61C0-486A-9813-DEC40BA26DC7}" type="presOf" srcId="{5E57C3C6-45C4-4081-8EE5-93CA14E91FFE}" destId="{0B091A27-BBA7-416C-8A77-2E9A97414EAF}" srcOrd="1" destOrd="0" presId="urn:microsoft.com/office/officeart/2008/layout/HalfCircleOrganizationChart"/>
    <dgm:cxn modelId="{480A9C7D-4FDA-4D1F-BA3C-7EAF72563FBE}" type="presOf" srcId="{2F273795-7C33-4EAA-A194-5B7B911B22DC}" destId="{D7D1E48A-9AE2-4C7B-B5A8-E15AB3113265}" srcOrd="0" destOrd="0" presId="urn:microsoft.com/office/officeart/2008/layout/HalfCircleOrganizationChart"/>
    <dgm:cxn modelId="{33385540-FF72-4A69-A356-EF637D29B539}" srcId="{A1B8AF78-F9E3-451D-B604-D9EB8267CB43}" destId="{5E57C3C6-45C4-4081-8EE5-93CA14E91FFE}" srcOrd="0" destOrd="0" parTransId="{C75536CB-A021-4065-A665-614A87BF8309}" sibTransId="{AEE5200B-40B7-4BC2-9279-31244D9AD547}"/>
    <dgm:cxn modelId="{59C0626C-F6F2-410A-8389-D10707313F7D}" srcId="{5E57C3C6-45C4-4081-8EE5-93CA14E91FFE}" destId="{1D02E7B2-1B78-4C90-AD16-D04E12205541}" srcOrd="1" destOrd="0" parTransId="{2F273795-7C33-4EAA-A194-5B7B911B22DC}" sibTransId="{68B41A00-99E5-4C6A-83FB-5F7E920D7250}"/>
    <dgm:cxn modelId="{76450050-0A8F-47C9-A3C0-B1DFCF71F98B}" type="presOf" srcId="{5E57C3C6-45C4-4081-8EE5-93CA14E91FFE}" destId="{FE931F94-FF07-4408-8E74-F2FDE77BAA71}" srcOrd="0" destOrd="0" presId="urn:microsoft.com/office/officeart/2008/layout/HalfCircleOrganizationChart"/>
    <dgm:cxn modelId="{B31CE97B-EECB-4E6D-A6F7-EF3FAE86AA2F}" type="presOf" srcId="{1D02E7B2-1B78-4C90-AD16-D04E12205541}" destId="{B0E95703-9CF4-469E-8C6D-D1F58C4E291D}" srcOrd="0" destOrd="0" presId="urn:microsoft.com/office/officeart/2008/layout/HalfCircleOrganizationChart"/>
    <dgm:cxn modelId="{8342FF94-3E96-48A5-A132-F96B79CF2947}" type="presOf" srcId="{267D71E6-883D-4CA5-B360-B044E5C6C6AC}" destId="{9ADD622F-D489-423F-B893-F51F56274498}" srcOrd="0" destOrd="0" presId="urn:microsoft.com/office/officeart/2008/layout/HalfCircleOrganizationChart"/>
    <dgm:cxn modelId="{196225C9-BA72-4960-93A8-159166094B24}" type="presOf" srcId="{A1B8AF78-F9E3-451D-B604-D9EB8267CB43}" destId="{B37ED9E8-5AEA-4037-A33C-AB461CD49E1C}" srcOrd="0" destOrd="0" presId="urn:microsoft.com/office/officeart/2008/layout/HalfCircleOrganizationChart"/>
    <dgm:cxn modelId="{CA3D64AF-86EB-4C5D-B569-BD2C4269F1C6}" type="presOf" srcId="{1D02E7B2-1B78-4C90-AD16-D04E12205541}" destId="{ACB5E72E-CBFA-43BF-BD4B-CC7AC4655C41}" srcOrd="1" destOrd="0" presId="urn:microsoft.com/office/officeart/2008/layout/HalfCircleOrganizationChart"/>
    <dgm:cxn modelId="{67436D4C-BAB9-4156-BA5E-B900B8B70A02}" srcId="{5E57C3C6-45C4-4081-8EE5-93CA14E91FFE}" destId="{3C021016-22D7-4933-A7A6-08E89442266B}" srcOrd="0" destOrd="0" parTransId="{267D71E6-883D-4CA5-B360-B044E5C6C6AC}" sibTransId="{1CA59B85-99CB-4912-9F9C-1F396A4E2FAA}"/>
    <dgm:cxn modelId="{458EF5D6-F3F6-46FE-BB78-7CCF21F4DFCA}" type="presOf" srcId="{3C021016-22D7-4933-A7A6-08E89442266B}" destId="{81F7101E-6D84-4FBF-9FBC-433B8E7471B4}" srcOrd="0" destOrd="0" presId="urn:microsoft.com/office/officeart/2008/layout/HalfCircleOrganizationChart"/>
    <dgm:cxn modelId="{74BB48A8-2265-40B5-B82B-3283325EB555}" type="presParOf" srcId="{B37ED9E8-5AEA-4037-A33C-AB461CD49E1C}" destId="{1F3E859D-9AFC-46EA-8A3E-0737C9542770}" srcOrd="0" destOrd="0" presId="urn:microsoft.com/office/officeart/2008/layout/HalfCircleOrganizationChart"/>
    <dgm:cxn modelId="{EE66BC82-EC73-451C-8918-C7883348FD42}" type="presParOf" srcId="{1F3E859D-9AFC-46EA-8A3E-0737C9542770}" destId="{45692F18-3B21-4FB9-AEE8-C546B092B621}" srcOrd="0" destOrd="0" presId="urn:microsoft.com/office/officeart/2008/layout/HalfCircleOrganizationChart"/>
    <dgm:cxn modelId="{7CA67786-1C38-4A1C-B879-AFF4F42893F1}" type="presParOf" srcId="{45692F18-3B21-4FB9-AEE8-C546B092B621}" destId="{FE931F94-FF07-4408-8E74-F2FDE77BAA71}" srcOrd="0" destOrd="0" presId="urn:microsoft.com/office/officeart/2008/layout/HalfCircleOrganizationChart"/>
    <dgm:cxn modelId="{C101F59F-B155-48C1-BFE4-767030A6CF06}" type="presParOf" srcId="{45692F18-3B21-4FB9-AEE8-C546B092B621}" destId="{80C63A13-6D38-4EFB-9DEC-4537963E7EB3}" srcOrd="1" destOrd="0" presId="urn:microsoft.com/office/officeart/2008/layout/HalfCircleOrganizationChart"/>
    <dgm:cxn modelId="{0083C250-9B04-486B-9830-F52145AE1BFA}" type="presParOf" srcId="{45692F18-3B21-4FB9-AEE8-C546B092B621}" destId="{2ABF59C8-CD99-4347-8032-3BE3AB0DA145}" srcOrd="2" destOrd="0" presId="urn:microsoft.com/office/officeart/2008/layout/HalfCircleOrganizationChart"/>
    <dgm:cxn modelId="{C347B647-EBC9-43DC-A5CB-31926A0754FC}" type="presParOf" srcId="{45692F18-3B21-4FB9-AEE8-C546B092B621}" destId="{0B091A27-BBA7-416C-8A77-2E9A97414EAF}" srcOrd="3" destOrd="0" presId="urn:microsoft.com/office/officeart/2008/layout/HalfCircleOrganizationChart"/>
    <dgm:cxn modelId="{7A14BE21-6A87-4A6C-B077-367AAD1CEE87}" type="presParOf" srcId="{1F3E859D-9AFC-46EA-8A3E-0737C9542770}" destId="{5910B2B4-9264-4208-9F57-CEE267A47BB8}" srcOrd="1" destOrd="0" presId="urn:microsoft.com/office/officeart/2008/layout/HalfCircleOrganizationChart"/>
    <dgm:cxn modelId="{163BE8B0-C25C-4289-A5C8-22E64427DE36}" type="presParOf" srcId="{5910B2B4-9264-4208-9F57-CEE267A47BB8}" destId="{9ADD622F-D489-423F-B893-F51F56274498}" srcOrd="0" destOrd="0" presId="urn:microsoft.com/office/officeart/2008/layout/HalfCircleOrganizationChart"/>
    <dgm:cxn modelId="{EF2FF5C4-C20B-47C8-88C6-90751592BA6B}" type="presParOf" srcId="{5910B2B4-9264-4208-9F57-CEE267A47BB8}" destId="{048A627C-462F-4DBE-B5ED-2303CD448F40}" srcOrd="1" destOrd="0" presId="urn:microsoft.com/office/officeart/2008/layout/HalfCircleOrganizationChart"/>
    <dgm:cxn modelId="{292E129C-5584-42F8-81F1-C5459E9834E8}" type="presParOf" srcId="{048A627C-462F-4DBE-B5ED-2303CD448F40}" destId="{95C50360-014D-484C-A08B-6C9A68F32766}" srcOrd="0" destOrd="0" presId="urn:microsoft.com/office/officeart/2008/layout/HalfCircleOrganizationChart"/>
    <dgm:cxn modelId="{497C2279-AC67-4D7B-A191-2E4BBC9AFC71}" type="presParOf" srcId="{95C50360-014D-484C-A08B-6C9A68F32766}" destId="{81F7101E-6D84-4FBF-9FBC-433B8E7471B4}" srcOrd="0" destOrd="0" presId="urn:microsoft.com/office/officeart/2008/layout/HalfCircleOrganizationChart"/>
    <dgm:cxn modelId="{3ABA2B26-C535-4955-94A3-D853A5FD12FB}" type="presParOf" srcId="{95C50360-014D-484C-A08B-6C9A68F32766}" destId="{5207F2C7-64F5-42D3-B19C-42264B1137EF}" srcOrd="1" destOrd="0" presId="urn:microsoft.com/office/officeart/2008/layout/HalfCircleOrganizationChart"/>
    <dgm:cxn modelId="{49BF16A7-1E52-4932-BE7C-FFDA8BCDA79B}" type="presParOf" srcId="{95C50360-014D-484C-A08B-6C9A68F32766}" destId="{2172E149-D282-40BF-B75F-145C3D3A1DD1}" srcOrd="2" destOrd="0" presId="urn:microsoft.com/office/officeart/2008/layout/HalfCircleOrganizationChart"/>
    <dgm:cxn modelId="{97CBF159-3F9E-4416-B30A-1AAFD10A6E80}" type="presParOf" srcId="{95C50360-014D-484C-A08B-6C9A68F32766}" destId="{C5D9787C-A886-42AB-B644-02B53FF7D8CD}" srcOrd="3" destOrd="0" presId="urn:microsoft.com/office/officeart/2008/layout/HalfCircleOrganizationChart"/>
    <dgm:cxn modelId="{CFD03745-43CB-44A3-825B-D4D2884E3EE4}" type="presParOf" srcId="{048A627C-462F-4DBE-B5ED-2303CD448F40}" destId="{876BEF68-5FE4-4CE2-A53F-95B8481085CC}" srcOrd="1" destOrd="0" presId="urn:microsoft.com/office/officeart/2008/layout/HalfCircleOrganizationChart"/>
    <dgm:cxn modelId="{7F10753A-7D0C-46C8-9AA7-0AF345E1D664}" type="presParOf" srcId="{048A627C-462F-4DBE-B5ED-2303CD448F40}" destId="{B53833F1-B4A5-4A70-8EEC-A8E0030431A5}" srcOrd="2" destOrd="0" presId="urn:microsoft.com/office/officeart/2008/layout/HalfCircleOrganizationChart"/>
    <dgm:cxn modelId="{40CE99B1-A812-4CBA-8E42-AC542F5F2E4C}" type="presParOf" srcId="{5910B2B4-9264-4208-9F57-CEE267A47BB8}" destId="{D7D1E48A-9AE2-4C7B-B5A8-E15AB3113265}" srcOrd="2" destOrd="0" presId="urn:microsoft.com/office/officeart/2008/layout/HalfCircleOrganizationChart"/>
    <dgm:cxn modelId="{5B90FDCE-601B-40C3-8899-8ACA4081FBF2}" type="presParOf" srcId="{5910B2B4-9264-4208-9F57-CEE267A47BB8}" destId="{C8FF12B8-4AE1-44EB-8284-9F4B49F625C3}" srcOrd="3" destOrd="0" presId="urn:microsoft.com/office/officeart/2008/layout/HalfCircleOrganizationChart"/>
    <dgm:cxn modelId="{14BDD4F5-316B-45F8-8936-D87D254D45E9}" type="presParOf" srcId="{C8FF12B8-4AE1-44EB-8284-9F4B49F625C3}" destId="{CA550380-2CFB-474F-8398-E6306434208D}" srcOrd="0" destOrd="0" presId="urn:microsoft.com/office/officeart/2008/layout/HalfCircleOrganizationChart"/>
    <dgm:cxn modelId="{C56BFB7F-59E0-48E5-9227-9C4DE26C1F22}" type="presParOf" srcId="{CA550380-2CFB-474F-8398-E6306434208D}" destId="{B0E95703-9CF4-469E-8C6D-D1F58C4E291D}" srcOrd="0" destOrd="0" presId="urn:microsoft.com/office/officeart/2008/layout/HalfCircleOrganizationChart"/>
    <dgm:cxn modelId="{2E11452D-4CE9-4612-A285-5C1ADCC25329}" type="presParOf" srcId="{CA550380-2CFB-474F-8398-E6306434208D}" destId="{56637D32-126A-40C4-A090-ABEED39D5E28}" srcOrd="1" destOrd="0" presId="urn:microsoft.com/office/officeart/2008/layout/HalfCircleOrganizationChart"/>
    <dgm:cxn modelId="{E6B96709-E195-414B-8B2C-779A3F146894}" type="presParOf" srcId="{CA550380-2CFB-474F-8398-E6306434208D}" destId="{6DFB28F7-74A0-4A7F-A856-29658BD4B12F}" srcOrd="2" destOrd="0" presId="urn:microsoft.com/office/officeart/2008/layout/HalfCircleOrganizationChart"/>
    <dgm:cxn modelId="{AC9033C9-DBCC-40EA-AD0A-5CEAC167A97C}" type="presParOf" srcId="{CA550380-2CFB-474F-8398-E6306434208D}" destId="{ACB5E72E-CBFA-43BF-BD4B-CC7AC4655C41}" srcOrd="3" destOrd="0" presId="urn:microsoft.com/office/officeart/2008/layout/HalfCircleOrganizationChart"/>
    <dgm:cxn modelId="{980D8041-A082-48E0-ABE7-BB1C6AEDA86A}" type="presParOf" srcId="{C8FF12B8-4AE1-44EB-8284-9F4B49F625C3}" destId="{28A0417D-7199-4EA6-85A9-4D9173812629}" srcOrd="1" destOrd="0" presId="urn:microsoft.com/office/officeart/2008/layout/HalfCircleOrganizationChart"/>
    <dgm:cxn modelId="{A61C2F9D-2950-4C74-919E-9B567805D119}" type="presParOf" srcId="{C8FF12B8-4AE1-44EB-8284-9F4B49F625C3}" destId="{DC8C847A-959F-4678-9A20-B7D6F1F18BF4}" srcOrd="2" destOrd="0" presId="urn:microsoft.com/office/officeart/2008/layout/HalfCircleOrganizationChart"/>
    <dgm:cxn modelId="{309A2C87-92C1-43E4-B8D9-9F5103AC408A}" type="presParOf" srcId="{1F3E859D-9AFC-46EA-8A3E-0737C9542770}" destId="{AE3CDAA9-1582-40E6-8D7B-EC2D224A49F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D90A9-6D1E-44CA-AA95-DBE96D450D8C}">
      <dsp:nvSpPr>
        <dsp:cNvPr id="0" name=""/>
        <dsp:cNvSpPr/>
      </dsp:nvSpPr>
      <dsp:spPr>
        <a:xfrm>
          <a:off x="2873337" y="1710169"/>
          <a:ext cx="2173700" cy="1880338"/>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ysClr val="window" lastClr="FFFFFF"/>
              </a:solidFill>
              <a:latin typeface="Calibri"/>
              <a:ea typeface="+mn-ea"/>
              <a:cs typeface="+mn-cs"/>
            </a:rPr>
            <a:t>Sürekli Gelişim</a:t>
          </a:r>
          <a:endParaRPr lang="en-GB" sz="1800" b="1" kern="1200" dirty="0">
            <a:solidFill>
              <a:sysClr val="window" lastClr="FFFFFF"/>
            </a:solidFill>
            <a:latin typeface="Calibri"/>
            <a:ea typeface="+mn-ea"/>
            <a:cs typeface="+mn-cs"/>
          </a:endParaRPr>
        </a:p>
        <a:p>
          <a:pPr lvl="0" algn="ctr" defTabSz="800100">
            <a:lnSpc>
              <a:spcPct val="90000"/>
            </a:lnSpc>
            <a:spcBef>
              <a:spcPct val="0"/>
            </a:spcBef>
            <a:spcAft>
              <a:spcPct val="35000"/>
            </a:spcAft>
          </a:pPr>
          <a:r>
            <a:rPr lang="tr-TR" sz="1800" kern="1200" dirty="0" smtClean="0">
              <a:solidFill>
                <a:sysClr val="window" lastClr="FFFFFF"/>
              </a:solidFill>
              <a:latin typeface="Calibri"/>
              <a:ea typeface="+mn-ea"/>
              <a:cs typeface="+mn-cs"/>
            </a:rPr>
            <a:t>Sorun Çözme Süreçleri</a:t>
          </a:r>
          <a:endParaRPr lang="en-GB" sz="1800" kern="1200" dirty="0">
            <a:solidFill>
              <a:sysClr val="window" lastClr="FFFFFF"/>
            </a:solidFill>
            <a:latin typeface="Calibri"/>
            <a:ea typeface="+mn-ea"/>
            <a:cs typeface="+mn-cs"/>
          </a:endParaRPr>
        </a:p>
      </dsp:txBody>
      <dsp:txXfrm>
        <a:off x="3233550" y="2021767"/>
        <a:ext cx="1453274" cy="1257142"/>
      </dsp:txXfrm>
    </dsp:sp>
    <dsp:sp modelId="{AE83672C-99D2-4EFE-B908-4A92980A7118}">
      <dsp:nvSpPr>
        <dsp:cNvPr id="0" name=""/>
        <dsp:cNvSpPr/>
      </dsp:nvSpPr>
      <dsp:spPr>
        <a:xfrm>
          <a:off x="4234491" y="810554"/>
          <a:ext cx="820130" cy="706651"/>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B577936D-9171-4728-BC24-C987E1E9F90F}">
      <dsp:nvSpPr>
        <dsp:cNvPr id="0" name=""/>
        <dsp:cNvSpPr/>
      </dsp:nvSpPr>
      <dsp:spPr>
        <a:xfrm>
          <a:off x="3073566" y="0"/>
          <a:ext cx="1781331" cy="1541061"/>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Sorunu tanımlama</a:t>
          </a:r>
          <a:endParaRPr lang="en-GB" sz="1600" b="1" kern="1200" dirty="0">
            <a:solidFill>
              <a:sysClr val="window" lastClr="FFFFFF"/>
            </a:solidFill>
            <a:latin typeface="Calibri"/>
            <a:ea typeface="+mn-ea"/>
            <a:cs typeface="+mn-cs"/>
          </a:endParaRPr>
        </a:p>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Neler oluyor</a:t>
          </a:r>
          <a:r>
            <a:rPr lang="en-GB" sz="1600" b="1" kern="1200" dirty="0" smtClean="0">
              <a:solidFill>
                <a:sysClr val="window" lastClr="FFFFFF"/>
              </a:solidFill>
              <a:latin typeface="Calibri"/>
              <a:ea typeface="+mn-ea"/>
              <a:cs typeface="+mn-cs"/>
            </a:rPr>
            <a:t>?</a:t>
          </a:r>
          <a:endParaRPr lang="en-GB" sz="1600" b="1" kern="1200" dirty="0">
            <a:solidFill>
              <a:sysClr val="window" lastClr="FFFFFF"/>
            </a:solidFill>
            <a:latin typeface="Calibri"/>
            <a:ea typeface="+mn-ea"/>
            <a:cs typeface="+mn-cs"/>
          </a:endParaRPr>
        </a:p>
      </dsp:txBody>
      <dsp:txXfrm>
        <a:off x="3368771" y="255387"/>
        <a:ext cx="1190921" cy="1030287"/>
      </dsp:txXfrm>
    </dsp:sp>
    <dsp:sp modelId="{904F0CBA-D25D-4C79-BE30-4E2451DC4C92}">
      <dsp:nvSpPr>
        <dsp:cNvPr id="0" name=""/>
        <dsp:cNvSpPr/>
      </dsp:nvSpPr>
      <dsp:spPr>
        <a:xfrm>
          <a:off x="5191647" y="2131615"/>
          <a:ext cx="820130" cy="706651"/>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3FA430DD-6A32-4CC6-B51B-6A8AAA02E49D}">
      <dsp:nvSpPr>
        <dsp:cNvPr id="0" name=""/>
        <dsp:cNvSpPr/>
      </dsp:nvSpPr>
      <dsp:spPr>
        <a:xfrm>
          <a:off x="4707254" y="947855"/>
          <a:ext cx="1781331" cy="1541061"/>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Veri Toplama</a:t>
          </a:r>
          <a:endParaRPr lang="en-GB" sz="1600" b="1" kern="1200" dirty="0">
            <a:solidFill>
              <a:sysClr val="window" lastClr="FFFFFF"/>
            </a:solidFill>
            <a:latin typeface="Calibri"/>
            <a:ea typeface="+mn-ea"/>
            <a:cs typeface="+mn-cs"/>
          </a:endParaRPr>
        </a:p>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Neyi bilmeliyiz</a:t>
          </a:r>
          <a:r>
            <a:rPr lang="en-GB" sz="1600" b="1" kern="1200" dirty="0" smtClean="0">
              <a:solidFill>
                <a:sysClr val="window" lastClr="FFFFFF"/>
              </a:solidFill>
              <a:latin typeface="Calibri"/>
              <a:ea typeface="+mn-ea"/>
              <a:cs typeface="+mn-cs"/>
            </a:rPr>
            <a:t>?</a:t>
          </a:r>
          <a:endParaRPr lang="en-GB" sz="1600" b="1" kern="1200" dirty="0">
            <a:solidFill>
              <a:sysClr val="window" lastClr="FFFFFF"/>
            </a:solidFill>
            <a:latin typeface="Calibri"/>
            <a:ea typeface="+mn-ea"/>
            <a:cs typeface="+mn-cs"/>
          </a:endParaRPr>
        </a:p>
      </dsp:txBody>
      <dsp:txXfrm>
        <a:off x="5002459" y="1203242"/>
        <a:ext cx="1190921" cy="1030287"/>
      </dsp:txXfrm>
    </dsp:sp>
    <dsp:sp modelId="{F7F829AA-C91E-4638-B70F-4612EB905A50}">
      <dsp:nvSpPr>
        <dsp:cNvPr id="0" name=""/>
        <dsp:cNvSpPr/>
      </dsp:nvSpPr>
      <dsp:spPr>
        <a:xfrm>
          <a:off x="4526744" y="3622845"/>
          <a:ext cx="820130" cy="706651"/>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7136C075-CC4D-426C-82F1-8B02D937E96D}">
      <dsp:nvSpPr>
        <dsp:cNvPr id="0" name=""/>
        <dsp:cNvSpPr/>
      </dsp:nvSpPr>
      <dsp:spPr>
        <a:xfrm>
          <a:off x="4707254" y="2811230"/>
          <a:ext cx="1781331" cy="1541061"/>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Veriyi Analiz Etme</a:t>
          </a:r>
          <a:endParaRPr lang="en-GB" sz="1600" b="1" kern="1200" dirty="0">
            <a:solidFill>
              <a:sysClr val="window" lastClr="FFFFFF"/>
            </a:solidFill>
            <a:latin typeface="Calibri"/>
            <a:ea typeface="+mn-ea"/>
            <a:cs typeface="+mn-cs"/>
          </a:endParaRPr>
        </a:p>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Temel sebepler neler</a:t>
          </a:r>
          <a:r>
            <a:rPr lang="en-GB" sz="1600" b="1" kern="1200" dirty="0" smtClean="0">
              <a:solidFill>
                <a:sysClr val="window" lastClr="FFFFFF"/>
              </a:solidFill>
              <a:latin typeface="Calibri"/>
              <a:ea typeface="+mn-ea"/>
              <a:cs typeface="+mn-cs"/>
            </a:rPr>
            <a:t>?</a:t>
          </a:r>
          <a:endParaRPr lang="en-GB" sz="1600" b="1" kern="1200" dirty="0">
            <a:solidFill>
              <a:sysClr val="window" lastClr="FFFFFF"/>
            </a:solidFill>
            <a:latin typeface="Calibri"/>
            <a:ea typeface="+mn-ea"/>
            <a:cs typeface="+mn-cs"/>
          </a:endParaRPr>
        </a:p>
      </dsp:txBody>
      <dsp:txXfrm>
        <a:off x="5002459" y="3066617"/>
        <a:ext cx="1190921" cy="1030287"/>
      </dsp:txXfrm>
    </dsp:sp>
    <dsp:sp modelId="{FD65E160-9473-4D0B-AA58-48CC31B17FFC}">
      <dsp:nvSpPr>
        <dsp:cNvPr id="0" name=""/>
        <dsp:cNvSpPr/>
      </dsp:nvSpPr>
      <dsp:spPr>
        <a:xfrm>
          <a:off x="2877382" y="3777640"/>
          <a:ext cx="820130" cy="706651"/>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283D6150-FCD9-4586-B701-A40219669B7F}">
      <dsp:nvSpPr>
        <dsp:cNvPr id="0" name=""/>
        <dsp:cNvSpPr/>
      </dsp:nvSpPr>
      <dsp:spPr>
        <a:xfrm>
          <a:off x="3073566" y="3760146"/>
          <a:ext cx="1781331" cy="1541061"/>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Çözüm Üretme</a:t>
          </a:r>
          <a:endParaRPr lang="en-GB" sz="1600" b="1" kern="1200" dirty="0">
            <a:solidFill>
              <a:sysClr val="window" lastClr="FFFFFF"/>
            </a:solidFill>
            <a:latin typeface="Calibri"/>
            <a:ea typeface="+mn-ea"/>
            <a:cs typeface="+mn-cs"/>
          </a:endParaRPr>
        </a:p>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Doğru çözümü bulma</a:t>
          </a:r>
          <a:endParaRPr lang="en-GB" sz="1600" b="1" kern="1200" dirty="0">
            <a:solidFill>
              <a:sysClr val="window" lastClr="FFFFFF"/>
            </a:solidFill>
            <a:latin typeface="Calibri"/>
            <a:ea typeface="+mn-ea"/>
            <a:cs typeface="+mn-cs"/>
          </a:endParaRPr>
        </a:p>
      </dsp:txBody>
      <dsp:txXfrm>
        <a:off x="3368771" y="4015533"/>
        <a:ext cx="1190921" cy="1030287"/>
      </dsp:txXfrm>
    </dsp:sp>
    <dsp:sp modelId="{EB835669-91D2-48E9-A6A6-74D06E312651}">
      <dsp:nvSpPr>
        <dsp:cNvPr id="0" name=""/>
        <dsp:cNvSpPr/>
      </dsp:nvSpPr>
      <dsp:spPr>
        <a:xfrm>
          <a:off x="1904551" y="2457109"/>
          <a:ext cx="820130" cy="706651"/>
        </a:xfrm>
        <a:prstGeom prst="hexagon">
          <a:avLst>
            <a:gd name="adj" fmla="val 28900"/>
            <a:gd name="vf" fmla="val 115470"/>
          </a:avLst>
        </a:prstGeom>
        <a:gradFill rotWithShape="0">
          <a:gsLst>
            <a:gs pos="0">
              <a:srgbClr val="4472C4">
                <a:tint val="40000"/>
                <a:hueOff val="0"/>
                <a:satOff val="0"/>
                <a:lumOff val="0"/>
                <a:alphaOff val="0"/>
                <a:satMod val="103000"/>
                <a:lumMod val="102000"/>
                <a:tint val="94000"/>
              </a:srgbClr>
            </a:gs>
            <a:gs pos="50000">
              <a:srgbClr val="4472C4">
                <a:tint val="40000"/>
                <a:hueOff val="0"/>
                <a:satOff val="0"/>
                <a:lumOff val="0"/>
                <a:alphaOff val="0"/>
                <a:satMod val="110000"/>
                <a:lumMod val="100000"/>
                <a:shade val="100000"/>
              </a:srgbClr>
            </a:gs>
            <a:gs pos="100000">
              <a:srgbClr val="4472C4">
                <a:tint val="40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ysClr val="window" lastClr="FFFFFF"/>
          </a:contourClr>
        </a:sp3d>
      </dsp:spPr>
      <dsp:style>
        <a:lnRef idx="0">
          <a:scrgbClr r="0" g="0" b="0"/>
        </a:lnRef>
        <a:fillRef idx="3">
          <a:scrgbClr r="0" g="0" b="0"/>
        </a:fillRef>
        <a:effectRef idx="0">
          <a:scrgbClr r="0" g="0" b="0"/>
        </a:effectRef>
        <a:fontRef idx="minor"/>
      </dsp:style>
    </dsp:sp>
    <dsp:sp modelId="{258EF7E9-02CF-4593-B1B8-51271B8BC919}">
      <dsp:nvSpPr>
        <dsp:cNvPr id="0" name=""/>
        <dsp:cNvSpPr/>
      </dsp:nvSpPr>
      <dsp:spPr>
        <a:xfrm>
          <a:off x="1432293" y="2812290"/>
          <a:ext cx="1781331" cy="1541061"/>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Uygulama ve Kontrol Etme</a:t>
          </a:r>
          <a:endParaRPr lang="en-GB" sz="1600" b="1" kern="1200" dirty="0">
            <a:solidFill>
              <a:sysClr val="window" lastClr="FFFFFF"/>
            </a:solidFill>
            <a:latin typeface="Calibri"/>
            <a:ea typeface="+mn-ea"/>
            <a:cs typeface="+mn-cs"/>
          </a:endParaRPr>
        </a:p>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Sorunu çözdük mü?</a:t>
          </a:r>
          <a:endParaRPr lang="en-GB" sz="1600" b="1" kern="1200" dirty="0">
            <a:solidFill>
              <a:sysClr val="window" lastClr="FFFFFF"/>
            </a:solidFill>
            <a:latin typeface="Calibri"/>
            <a:ea typeface="+mn-ea"/>
            <a:cs typeface="+mn-cs"/>
          </a:endParaRPr>
        </a:p>
      </dsp:txBody>
      <dsp:txXfrm>
        <a:off x="1727498" y="3067677"/>
        <a:ext cx="1190921" cy="1030287"/>
      </dsp:txXfrm>
    </dsp:sp>
    <dsp:sp modelId="{76E255FD-DAFF-44FE-8DD6-A520EA4D3546}">
      <dsp:nvSpPr>
        <dsp:cNvPr id="0" name=""/>
        <dsp:cNvSpPr/>
      </dsp:nvSpPr>
      <dsp:spPr>
        <a:xfrm>
          <a:off x="1432293" y="945735"/>
          <a:ext cx="1781331" cy="1541061"/>
        </a:xfrm>
        <a:prstGeom prst="hexagon">
          <a:avLst>
            <a:gd name="adj" fmla="val 28570"/>
            <a:gd name="vf" fmla="val 115470"/>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Geliştirmeye Devam Etme</a:t>
          </a:r>
          <a:endParaRPr lang="en-GB" sz="1600" b="1" kern="1200" dirty="0">
            <a:solidFill>
              <a:sysClr val="window" lastClr="FFFFFF"/>
            </a:solidFill>
            <a:latin typeface="Calibri"/>
            <a:ea typeface="+mn-ea"/>
            <a:cs typeface="+mn-cs"/>
          </a:endParaRPr>
        </a:p>
        <a:p>
          <a:pPr lvl="0" algn="ctr" defTabSz="711200">
            <a:lnSpc>
              <a:spcPct val="90000"/>
            </a:lnSpc>
            <a:spcBef>
              <a:spcPct val="0"/>
            </a:spcBef>
            <a:spcAft>
              <a:spcPct val="35000"/>
            </a:spcAft>
          </a:pPr>
          <a:r>
            <a:rPr lang="tr-TR" sz="1600" b="1" kern="1200" dirty="0" smtClean="0">
              <a:solidFill>
                <a:sysClr val="window" lastClr="FFFFFF"/>
              </a:solidFill>
              <a:latin typeface="Calibri"/>
              <a:ea typeface="+mn-ea"/>
              <a:cs typeface="+mn-cs"/>
            </a:rPr>
            <a:t>Yaptığımız çalışmayı geliştirebilir miyiz?</a:t>
          </a:r>
          <a:endParaRPr lang="en-GB" sz="1600" b="1" kern="1200" dirty="0">
            <a:solidFill>
              <a:sysClr val="window" lastClr="FFFFFF"/>
            </a:solidFill>
            <a:latin typeface="Calibri"/>
            <a:ea typeface="+mn-ea"/>
            <a:cs typeface="+mn-cs"/>
          </a:endParaRPr>
        </a:p>
      </dsp:txBody>
      <dsp:txXfrm>
        <a:off x="1727498" y="1201122"/>
        <a:ext cx="1190921" cy="1030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59B4F-68B1-47AD-8E8A-57C4F12E077E}">
      <dsp:nvSpPr>
        <dsp:cNvPr id="0" name=""/>
        <dsp:cNvSpPr/>
      </dsp:nvSpPr>
      <dsp:spPr>
        <a:xfrm>
          <a:off x="3776141" y="1694"/>
          <a:ext cx="1591716" cy="159171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b="1" kern="1200" dirty="0" smtClean="0">
              <a:solidFill>
                <a:schemeClr val="tx1"/>
              </a:solidFill>
            </a:rPr>
            <a:t>Plan</a:t>
          </a:r>
          <a:r>
            <a:rPr lang="tr-TR" sz="2700" b="1" kern="1200" dirty="0" smtClean="0">
              <a:solidFill>
                <a:schemeClr val="tx1"/>
              </a:solidFill>
            </a:rPr>
            <a:t>la</a:t>
          </a:r>
          <a:endParaRPr lang="en-GB" sz="2700" b="1" kern="1200" dirty="0">
            <a:solidFill>
              <a:schemeClr val="tx1"/>
            </a:solidFill>
          </a:endParaRPr>
        </a:p>
      </dsp:txBody>
      <dsp:txXfrm>
        <a:off x="4009242" y="234795"/>
        <a:ext cx="1125514" cy="1125514"/>
      </dsp:txXfrm>
    </dsp:sp>
    <dsp:sp modelId="{2A4D1B67-B7C7-46AD-82C4-DE8561551100}">
      <dsp:nvSpPr>
        <dsp:cNvPr id="0" name=""/>
        <dsp:cNvSpPr/>
      </dsp:nvSpPr>
      <dsp:spPr>
        <a:xfrm rot="2272692">
          <a:off x="5372370" y="1452785"/>
          <a:ext cx="774561" cy="5372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a:off x="5389347" y="1510751"/>
        <a:ext cx="613400" cy="322322"/>
      </dsp:txXfrm>
    </dsp:sp>
    <dsp:sp modelId="{D417BCC0-42C4-4266-B802-D555F81A31DD}">
      <dsp:nvSpPr>
        <dsp:cNvPr id="0" name=""/>
        <dsp:cNvSpPr/>
      </dsp:nvSpPr>
      <dsp:spPr>
        <a:xfrm>
          <a:off x="6186049" y="1876283"/>
          <a:ext cx="1591716" cy="159171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tr-TR" sz="2700" b="1" kern="1200" dirty="0" smtClean="0">
              <a:solidFill>
                <a:schemeClr val="tx1"/>
              </a:solidFill>
            </a:rPr>
            <a:t>Yap </a:t>
          </a:r>
          <a:endParaRPr lang="en-GB" sz="2700" b="1" kern="1200" dirty="0">
            <a:solidFill>
              <a:schemeClr val="tx1"/>
            </a:solidFill>
          </a:endParaRPr>
        </a:p>
      </dsp:txBody>
      <dsp:txXfrm>
        <a:off x="6419150" y="2109384"/>
        <a:ext cx="1125514" cy="1125514"/>
      </dsp:txXfrm>
    </dsp:sp>
    <dsp:sp modelId="{710340BA-4EB6-41DC-A7AB-A499132AF0F4}">
      <dsp:nvSpPr>
        <dsp:cNvPr id="0" name=""/>
        <dsp:cNvSpPr/>
      </dsp:nvSpPr>
      <dsp:spPr>
        <a:xfrm rot="9033646">
          <a:off x="5375784" y="3239007"/>
          <a:ext cx="799943" cy="5372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10800000">
        <a:off x="5526540" y="3306843"/>
        <a:ext cx="638782" cy="322322"/>
      </dsp:txXfrm>
    </dsp:sp>
    <dsp:sp modelId="{A60DAAE9-9C3F-44A9-B4C1-98E7179E1879}">
      <dsp:nvSpPr>
        <dsp:cNvPr id="0" name=""/>
        <dsp:cNvSpPr/>
      </dsp:nvSpPr>
      <dsp:spPr>
        <a:xfrm>
          <a:off x="3742010" y="3255634"/>
          <a:ext cx="1591716" cy="159171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tr-TR" sz="2700" b="1" kern="1200" dirty="0" smtClean="0">
              <a:solidFill>
                <a:schemeClr val="tx1"/>
              </a:solidFill>
            </a:rPr>
            <a:t>Kontrol et </a:t>
          </a:r>
          <a:endParaRPr lang="en-GB" sz="2700" b="1" kern="1200" dirty="0">
            <a:solidFill>
              <a:schemeClr val="tx1"/>
            </a:solidFill>
          </a:endParaRPr>
        </a:p>
      </dsp:txBody>
      <dsp:txXfrm>
        <a:off x="3975111" y="3488735"/>
        <a:ext cx="1125514" cy="1125514"/>
      </dsp:txXfrm>
    </dsp:sp>
    <dsp:sp modelId="{35C7C8CE-A153-41DD-9507-60204DB67987}">
      <dsp:nvSpPr>
        <dsp:cNvPr id="0" name=""/>
        <dsp:cNvSpPr/>
      </dsp:nvSpPr>
      <dsp:spPr>
        <a:xfrm rot="12228345">
          <a:off x="2829961" y="3191026"/>
          <a:ext cx="732676" cy="5372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10800000">
        <a:off x="2984266" y="3330992"/>
        <a:ext cx="571515" cy="322322"/>
      </dsp:txXfrm>
    </dsp:sp>
    <dsp:sp modelId="{840E1619-F04B-4900-9A53-6FD5E6F02C3D}">
      <dsp:nvSpPr>
        <dsp:cNvPr id="0" name=""/>
        <dsp:cNvSpPr/>
      </dsp:nvSpPr>
      <dsp:spPr>
        <a:xfrm>
          <a:off x="1020927" y="2055167"/>
          <a:ext cx="1591716" cy="159171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tr-TR" sz="2700" b="1" kern="1200" dirty="0" smtClean="0">
              <a:solidFill>
                <a:schemeClr val="tx1"/>
              </a:solidFill>
            </a:rPr>
            <a:t>Eylem </a:t>
          </a:r>
          <a:endParaRPr lang="en-GB" sz="2700" b="1" kern="1200" dirty="0">
            <a:solidFill>
              <a:schemeClr val="tx1"/>
            </a:solidFill>
          </a:endParaRPr>
        </a:p>
      </dsp:txBody>
      <dsp:txXfrm>
        <a:off x="1254028" y="2288268"/>
        <a:ext cx="1125514" cy="1125514"/>
      </dsp:txXfrm>
    </dsp:sp>
    <dsp:sp modelId="{44543376-E34B-4E42-9292-A3E23E6FD0DD}">
      <dsp:nvSpPr>
        <dsp:cNvPr id="0" name=""/>
        <dsp:cNvSpPr/>
      </dsp:nvSpPr>
      <dsp:spPr>
        <a:xfrm rot="19452860">
          <a:off x="2401584" y="1214609"/>
          <a:ext cx="977613" cy="53720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a:off x="2416797" y="1369170"/>
        <a:ext cx="816452" cy="322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1E48A-9AE2-4C7B-B5A8-E15AB3113265}">
      <dsp:nvSpPr>
        <dsp:cNvPr id="0" name=""/>
        <dsp:cNvSpPr/>
      </dsp:nvSpPr>
      <dsp:spPr>
        <a:xfrm>
          <a:off x="3727580" y="1243563"/>
          <a:ext cx="1503090" cy="521733"/>
        </a:xfrm>
        <a:custGeom>
          <a:avLst/>
          <a:gdLst/>
          <a:ahLst/>
          <a:cxnLst/>
          <a:rect l="0" t="0" r="0" b="0"/>
          <a:pathLst>
            <a:path>
              <a:moveTo>
                <a:pt x="0" y="0"/>
              </a:moveTo>
              <a:lnTo>
                <a:pt x="0" y="260866"/>
              </a:lnTo>
              <a:lnTo>
                <a:pt x="1503090" y="260866"/>
              </a:lnTo>
              <a:lnTo>
                <a:pt x="1503090" y="5217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DD622F-D489-423F-B893-F51F56274498}">
      <dsp:nvSpPr>
        <dsp:cNvPr id="0" name=""/>
        <dsp:cNvSpPr/>
      </dsp:nvSpPr>
      <dsp:spPr>
        <a:xfrm>
          <a:off x="2224490" y="1243563"/>
          <a:ext cx="1503090" cy="521733"/>
        </a:xfrm>
        <a:custGeom>
          <a:avLst/>
          <a:gdLst/>
          <a:ahLst/>
          <a:cxnLst/>
          <a:rect l="0" t="0" r="0" b="0"/>
          <a:pathLst>
            <a:path>
              <a:moveTo>
                <a:pt x="1503090" y="0"/>
              </a:moveTo>
              <a:lnTo>
                <a:pt x="1503090" y="260866"/>
              </a:lnTo>
              <a:lnTo>
                <a:pt x="0" y="260866"/>
              </a:lnTo>
              <a:lnTo>
                <a:pt x="0" y="5217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C63A13-6D38-4EFB-9DEC-4537963E7EB3}">
      <dsp:nvSpPr>
        <dsp:cNvPr id="0" name=""/>
        <dsp:cNvSpPr/>
      </dsp:nvSpPr>
      <dsp:spPr>
        <a:xfrm>
          <a:off x="3106468" y="1340"/>
          <a:ext cx="1242223" cy="12422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BF59C8-CD99-4347-8032-3BE3AB0DA145}">
      <dsp:nvSpPr>
        <dsp:cNvPr id="0" name=""/>
        <dsp:cNvSpPr/>
      </dsp:nvSpPr>
      <dsp:spPr>
        <a:xfrm>
          <a:off x="3106468" y="1340"/>
          <a:ext cx="1242223" cy="12422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931F94-FF07-4408-8E74-F2FDE77BAA71}">
      <dsp:nvSpPr>
        <dsp:cNvPr id="0" name=""/>
        <dsp:cNvSpPr/>
      </dsp:nvSpPr>
      <dsp:spPr>
        <a:xfrm>
          <a:off x="2485357" y="224940"/>
          <a:ext cx="2484446" cy="7950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Öz Değerlendirme</a:t>
          </a:r>
        </a:p>
      </dsp:txBody>
      <dsp:txXfrm>
        <a:off x="2485357" y="224940"/>
        <a:ext cx="2484446" cy="795023"/>
      </dsp:txXfrm>
    </dsp:sp>
    <dsp:sp modelId="{5207F2C7-64F5-42D3-B19C-42264B1137EF}">
      <dsp:nvSpPr>
        <dsp:cNvPr id="0" name=""/>
        <dsp:cNvSpPr/>
      </dsp:nvSpPr>
      <dsp:spPr>
        <a:xfrm>
          <a:off x="1603378" y="1765297"/>
          <a:ext cx="1242223" cy="12422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72E149-D282-40BF-B75F-145C3D3A1DD1}">
      <dsp:nvSpPr>
        <dsp:cNvPr id="0" name=""/>
        <dsp:cNvSpPr/>
      </dsp:nvSpPr>
      <dsp:spPr>
        <a:xfrm>
          <a:off x="1603378" y="1765297"/>
          <a:ext cx="1242223" cy="12422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7101E-6D84-4FBF-9FBC-433B8E7471B4}">
      <dsp:nvSpPr>
        <dsp:cNvPr id="0" name=""/>
        <dsp:cNvSpPr/>
      </dsp:nvSpPr>
      <dsp:spPr>
        <a:xfrm>
          <a:off x="982266" y="1988897"/>
          <a:ext cx="2484446" cy="7950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Kurumsal Düzeyde</a:t>
          </a:r>
        </a:p>
      </dsp:txBody>
      <dsp:txXfrm>
        <a:off x="982266" y="1988897"/>
        <a:ext cx="2484446" cy="795023"/>
      </dsp:txXfrm>
    </dsp:sp>
    <dsp:sp modelId="{56637D32-126A-40C4-A090-ABEED39D5E28}">
      <dsp:nvSpPr>
        <dsp:cNvPr id="0" name=""/>
        <dsp:cNvSpPr/>
      </dsp:nvSpPr>
      <dsp:spPr>
        <a:xfrm>
          <a:off x="4609559" y="1765297"/>
          <a:ext cx="1242223" cy="124222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FB28F7-74A0-4A7F-A856-29658BD4B12F}">
      <dsp:nvSpPr>
        <dsp:cNvPr id="0" name=""/>
        <dsp:cNvSpPr/>
      </dsp:nvSpPr>
      <dsp:spPr>
        <a:xfrm>
          <a:off x="4609559" y="1765297"/>
          <a:ext cx="1242223" cy="124222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E95703-9CF4-469E-8C6D-D1F58C4E291D}">
      <dsp:nvSpPr>
        <dsp:cNvPr id="0" name=""/>
        <dsp:cNvSpPr/>
      </dsp:nvSpPr>
      <dsp:spPr>
        <a:xfrm>
          <a:off x="3988447" y="1988897"/>
          <a:ext cx="2484446" cy="7950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a:t>Münferit Birimler Düzeyinde</a:t>
          </a:r>
          <a:endParaRPr lang="tr-TR" sz="1800" kern="1200" dirty="0"/>
        </a:p>
      </dsp:txBody>
      <dsp:txXfrm>
        <a:off x="3988447" y="1988897"/>
        <a:ext cx="2484446" cy="79502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1">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4925" cy="496570"/>
          </a:xfrm>
          <a:prstGeom prst="rect">
            <a:avLst/>
          </a:prstGeom>
        </p:spPr>
        <p:txBody>
          <a:bodyPr vert="horz" lIns="92125" tIns="46062" rIns="92125" bIns="46062" rtlCol="0"/>
          <a:lstStyle>
            <a:lvl1pPr algn="l">
              <a:defRPr sz="1200"/>
            </a:lvl1pPr>
          </a:lstStyle>
          <a:p>
            <a:endParaRPr lang="tr-TR"/>
          </a:p>
        </p:txBody>
      </p:sp>
      <p:sp>
        <p:nvSpPr>
          <p:cNvPr id="3" name="Veri Yer Tutucusu 2"/>
          <p:cNvSpPr>
            <a:spLocks noGrp="1"/>
          </p:cNvSpPr>
          <p:nvPr>
            <p:ph type="dt" sz="quarter" idx="1"/>
          </p:nvPr>
        </p:nvSpPr>
        <p:spPr>
          <a:xfrm>
            <a:off x="3847972" y="1"/>
            <a:ext cx="2944925" cy="496570"/>
          </a:xfrm>
          <a:prstGeom prst="rect">
            <a:avLst/>
          </a:prstGeom>
        </p:spPr>
        <p:txBody>
          <a:bodyPr vert="horz" lIns="92125" tIns="46062" rIns="92125" bIns="46062" rtlCol="0"/>
          <a:lstStyle>
            <a:lvl1pPr algn="r">
              <a:defRPr sz="1200"/>
            </a:lvl1pPr>
          </a:lstStyle>
          <a:p>
            <a:fld id="{9842E6F1-B4F0-4DEA-9AC5-CC4E0C73AA83}" type="datetimeFigureOut">
              <a:rPr lang="tr-TR" smtClean="0"/>
              <a:pPr/>
              <a:t>28.5.2019</a:t>
            </a:fld>
            <a:endParaRPr lang="tr-TR"/>
          </a:p>
        </p:txBody>
      </p:sp>
      <p:sp>
        <p:nvSpPr>
          <p:cNvPr id="4" name="Altbilgi Yer Tutucusu 3"/>
          <p:cNvSpPr>
            <a:spLocks noGrp="1"/>
          </p:cNvSpPr>
          <p:nvPr>
            <p:ph type="ftr" sz="quarter" idx="2"/>
          </p:nvPr>
        </p:nvSpPr>
        <p:spPr>
          <a:xfrm>
            <a:off x="0" y="9433234"/>
            <a:ext cx="2944925" cy="496570"/>
          </a:xfrm>
          <a:prstGeom prst="rect">
            <a:avLst/>
          </a:prstGeom>
        </p:spPr>
        <p:txBody>
          <a:bodyPr vert="horz" lIns="92125" tIns="46062" rIns="92125" bIns="46062" rtlCol="0" anchor="b"/>
          <a:lstStyle>
            <a:lvl1pPr algn="l">
              <a:defRPr sz="1200"/>
            </a:lvl1pPr>
          </a:lstStyle>
          <a:p>
            <a:endParaRPr lang="tr-TR"/>
          </a:p>
        </p:txBody>
      </p:sp>
      <p:sp>
        <p:nvSpPr>
          <p:cNvPr id="5" name="Slayt Numarası Yer Tutucusu 4"/>
          <p:cNvSpPr>
            <a:spLocks noGrp="1"/>
          </p:cNvSpPr>
          <p:nvPr>
            <p:ph type="sldNum" sz="quarter" idx="3"/>
          </p:nvPr>
        </p:nvSpPr>
        <p:spPr>
          <a:xfrm>
            <a:off x="3847972" y="9433234"/>
            <a:ext cx="2944925" cy="496570"/>
          </a:xfrm>
          <a:prstGeom prst="rect">
            <a:avLst/>
          </a:prstGeom>
        </p:spPr>
        <p:txBody>
          <a:bodyPr vert="horz" lIns="92125" tIns="46062" rIns="92125" bIns="46062" rtlCol="0" anchor="b"/>
          <a:lstStyle>
            <a:lvl1pPr algn="r">
              <a:defRPr sz="1200"/>
            </a:lvl1pPr>
          </a:lstStyle>
          <a:p>
            <a:fld id="{C01DDF7C-9FF1-43E1-A475-0A2EA11E1339}" type="slidenum">
              <a:rPr lang="tr-TR" smtClean="0"/>
              <a:pPr/>
              <a:t>‹#›</a:t>
            </a:fld>
            <a:endParaRPr lang="tr-TR"/>
          </a:p>
        </p:txBody>
      </p:sp>
    </p:spTree>
    <p:extLst>
      <p:ext uri="{BB962C8B-B14F-4D97-AF65-F5344CB8AC3E}">
        <p14:creationId xmlns:p14="http://schemas.microsoft.com/office/powerpoint/2010/main" val="3399650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4925" cy="496570"/>
          </a:xfrm>
          <a:prstGeom prst="rect">
            <a:avLst/>
          </a:prstGeom>
        </p:spPr>
        <p:txBody>
          <a:bodyPr vert="horz" lIns="92125" tIns="46062" rIns="92125" bIns="46062" rtlCol="0"/>
          <a:lstStyle>
            <a:lvl1pPr algn="l">
              <a:defRPr sz="1200"/>
            </a:lvl1pPr>
          </a:lstStyle>
          <a:p>
            <a:endParaRPr lang="tr-TR"/>
          </a:p>
        </p:txBody>
      </p:sp>
      <p:sp>
        <p:nvSpPr>
          <p:cNvPr id="3" name="Veri Yer Tutucusu 2"/>
          <p:cNvSpPr>
            <a:spLocks noGrp="1"/>
          </p:cNvSpPr>
          <p:nvPr>
            <p:ph type="dt" idx="1"/>
          </p:nvPr>
        </p:nvSpPr>
        <p:spPr>
          <a:xfrm>
            <a:off x="3847972" y="1"/>
            <a:ext cx="2944925" cy="496570"/>
          </a:xfrm>
          <a:prstGeom prst="rect">
            <a:avLst/>
          </a:prstGeom>
        </p:spPr>
        <p:txBody>
          <a:bodyPr vert="horz" lIns="92125" tIns="46062" rIns="92125" bIns="46062" rtlCol="0"/>
          <a:lstStyle>
            <a:lvl1pPr algn="r">
              <a:defRPr sz="1200"/>
            </a:lvl1pPr>
          </a:lstStyle>
          <a:p>
            <a:fld id="{05398B1B-A2D6-47C7-BA15-41196791F8E7}" type="datetimeFigureOut">
              <a:rPr lang="tr-TR" smtClean="0"/>
              <a:pPr/>
              <a:t>28.5.2019</a:t>
            </a:fld>
            <a:endParaRPr lang="tr-TR"/>
          </a:p>
        </p:txBody>
      </p:sp>
      <p:sp>
        <p:nvSpPr>
          <p:cNvPr id="4" name="Slayt Görüntüsü Yer Tutucusu 3"/>
          <p:cNvSpPr>
            <a:spLocks noGrp="1" noRot="1" noChangeAspect="1"/>
          </p:cNvSpPr>
          <p:nvPr>
            <p:ph type="sldImg" idx="2"/>
          </p:nvPr>
        </p:nvSpPr>
        <p:spPr>
          <a:xfrm>
            <a:off x="87313" y="746125"/>
            <a:ext cx="6619875" cy="3724275"/>
          </a:xfrm>
          <a:prstGeom prst="rect">
            <a:avLst/>
          </a:prstGeom>
          <a:noFill/>
          <a:ln w="12700">
            <a:solidFill>
              <a:prstClr val="black"/>
            </a:solidFill>
          </a:ln>
        </p:spPr>
        <p:txBody>
          <a:bodyPr vert="horz" lIns="92125" tIns="46062" rIns="92125" bIns="46062" rtlCol="0" anchor="ctr"/>
          <a:lstStyle/>
          <a:p>
            <a:endParaRPr lang="tr-TR"/>
          </a:p>
        </p:txBody>
      </p:sp>
      <p:sp>
        <p:nvSpPr>
          <p:cNvPr id="5" name="Not Yer Tutucusu 4"/>
          <p:cNvSpPr>
            <a:spLocks noGrp="1"/>
          </p:cNvSpPr>
          <p:nvPr>
            <p:ph type="body" sz="quarter" idx="3"/>
          </p:nvPr>
        </p:nvSpPr>
        <p:spPr>
          <a:xfrm>
            <a:off x="680093" y="4718213"/>
            <a:ext cx="5434317" cy="4469130"/>
          </a:xfrm>
          <a:prstGeom prst="rect">
            <a:avLst/>
          </a:prstGeom>
        </p:spPr>
        <p:txBody>
          <a:bodyPr vert="horz" lIns="92125" tIns="46062" rIns="92125" bIns="46062"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3234"/>
            <a:ext cx="2944925" cy="496570"/>
          </a:xfrm>
          <a:prstGeom prst="rect">
            <a:avLst/>
          </a:prstGeom>
        </p:spPr>
        <p:txBody>
          <a:bodyPr vert="horz" lIns="92125" tIns="46062" rIns="92125" bIns="46062" rtlCol="0" anchor="b"/>
          <a:lstStyle>
            <a:lvl1pPr algn="l">
              <a:defRPr sz="1200"/>
            </a:lvl1pPr>
          </a:lstStyle>
          <a:p>
            <a:endParaRPr lang="tr-TR"/>
          </a:p>
        </p:txBody>
      </p:sp>
      <p:sp>
        <p:nvSpPr>
          <p:cNvPr id="7" name="Slayt Numarası Yer Tutucusu 6"/>
          <p:cNvSpPr>
            <a:spLocks noGrp="1"/>
          </p:cNvSpPr>
          <p:nvPr>
            <p:ph type="sldNum" sz="quarter" idx="5"/>
          </p:nvPr>
        </p:nvSpPr>
        <p:spPr>
          <a:xfrm>
            <a:off x="3847972" y="9433234"/>
            <a:ext cx="2944925" cy="496570"/>
          </a:xfrm>
          <a:prstGeom prst="rect">
            <a:avLst/>
          </a:prstGeom>
        </p:spPr>
        <p:txBody>
          <a:bodyPr vert="horz" lIns="92125" tIns="46062" rIns="92125" bIns="46062" rtlCol="0" anchor="b"/>
          <a:lstStyle>
            <a:lvl1pPr algn="r">
              <a:defRPr sz="1200"/>
            </a:lvl1pPr>
          </a:lstStyle>
          <a:p>
            <a:fld id="{238F818C-6FBC-43F4-9CC2-9E8BBF4AEB02}" type="slidenum">
              <a:rPr lang="tr-TR" smtClean="0"/>
              <a:pPr/>
              <a:t>‹#›</a:t>
            </a:fld>
            <a:endParaRPr lang="tr-TR"/>
          </a:p>
        </p:txBody>
      </p:sp>
    </p:spTree>
    <p:extLst>
      <p:ext uri="{BB962C8B-B14F-4D97-AF65-F5344CB8AC3E}">
        <p14:creationId xmlns:p14="http://schemas.microsoft.com/office/powerpoint/2010/main" val="154075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EFA1AA5-F12A-42A4-81DB-2552994FF1D4}" type="datetime1">
              <a:rPr lang="tr-TR" smtClean="0"/>
              <a:pPr/>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4650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E059218-0144-4B3A-84DE-6D7602FAEA5C}" type="datetime1">
              <a:rPr lang="tr-TR" smtClean="0"/>
              <a:pPr/>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333230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7263F5-3127-44CF-8CA5-1B6231176B42}" type="datetime1">
              <a:rPr lang="tr-TR" smtClean="0"/>
              <a:pPr/>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368428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7E0DDCD-B6F7-4644-8A0C-AC7608B467DE}" type="datetime1">
              <a:rPr lang="tr-TR" smtClean="0"/>
              <a:pPr/>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245109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DD012C6-BAA8-45B5-B622-FE94C293785E}" type="datetime1">
              <a:rPr lang="tr-TR" smtClean="0"/>
              <a:pPr/>
              <a:t>28.5.2019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27645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441E205-2A93-4393-BE93-BCEAC50FA943}" type="datetime1">
              <a:rPr lang="tr-TR" smtClean="0"/>
              <a:pPr/>
              <a:t>28.5.2019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01232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B85A38F-FC08-4978-9845-D8853A431F4D}" type="datetime1">
              <a:rPr lang="tr-TR" smtClean="0"/>
              <a:pPr/>
              <a:t>28.5.2019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13347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8323863-73E0-4786-8FCE-2F56077522E8}" type="datetime1">
              <a:rPr lang="tr-TR" smtClean="0"/>
              <a:pPr/>
              <a:t>28.5.2019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173924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49558-4B45-4895-A3C5-DDE0B1A9DA8E}" type="datetime1">
              <a:rPr lang="tr-TR" smtClean="0"/>
              <a:pPr/>
              <a:t>28.5.2019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373306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68EEBE7-3907-4072-92FB-D956716C383C}" type="datetime1">
              <a:rPr lang="tr-TR" smtClean="0"/>
              <a:pPr/>
              <a:t>28.5.2019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352321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8C248A6-E067-4AF3-8333-2348A426C185}" type="datetime1">
              <a:rPr lang="tr-TR" smtClean="0"/>
              <a:pPr/>
              <a:t>28.5.2019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8CC9735-4242-4435-8C65-38800299BE2A}" type="slidenum">
              <a:rPr lang="tr-TR" smtClean="0"/>
              <a:pPr/>
              <a:t>‹#›</a:t>
            </a:fld>
            <a:endParaRPr lang="tr-TR"/>
          </a:p>
        </p:txBody>
      </p:sp>
    </p:spTree>
    <p:extLst>
      <p:ext uri="{BB962C8B-B14F-4D97-AF65-F5344CB8AC3E}">
        <p14:creationId xmlns:p14="http://schemas.microsoft.com/office/powerpoint/2010/main" val="29139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AF92B-D1DA-4A08-BBF5-B3294FAB4AFB}" type="datetime1">
              <a:rPr lang="tr-TR" smtClean="0"/>
              <a:pPr/>
              <a:t>28.5.2019</a:t>
            </a:fld>
            <a:endParaRPr lang="tr-T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pPr/>
              <a:t>‹#›</a:t>
            </a:fld>
            <a:endParaRPr lang="tr-TR"/>
          </a:p>
        </p:txBody>
      </p:sp>
    </p:spTree>
    <p:extLst>
      <p:ext uri="{BB962C8B-B14F-4D97-AF65-F5344CB8AC3E}">
        <p14:creationId xmlns:p14="http://schemas.microsoft.com/office/powerpoint/2010/main" val="2375278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ikdörtgen 5"/>
          <p:cNvSpPr/>
          <p:nvPr/>
        </p:nvSpPr>
        <p:spPr>
          <a:xfrm>
            <a:off x="6153149" y="5078908"/>
            <a:ext cx="5334001" cy="1369606"/>
          </a:xfrm>
          <a:prstGeom prst="rect">
            <a:avLst/>
          </a:prstGeom>
        </p:spPr>
        <p:txBody>
          <a:bodyPr wrap="square">
            <a:spAutoFit/>
          </a:bodyPr>
          <a:lstStyle/>
          <a:p>
            <a:pPr algn="r">
              <a:spcAft>
                <a:spcPts val="600"/>
              </a:spcAft>
            </a:pPr>
            <a:r>
              <a:rPr lang="tr-TR" b="1" dirty="0">
                <a:latin typeface="Times New Roman" panose="02020603050405020304" pitchFamily="18" charset="0"/>
                <a:cs typeface="Times New Roman" panose="02020603050405020304" pitchFamily="18" charset="0"/>
              </a:rPr>
              <a:t>Meslekî ve Teknik Eğitim Genel Müdürlüğü</a:t>
            </a:r>
          </a:p>
          <a:p>
            <a:pPr algn="r">
              <a:spcAft>
                <a:spcPts val="600"/>
              </a:spcAft>
            </a:pPr>
            <a:r>
              <a:rPr lang="tr-TR" b="1" dirty="0">
                <a:latin typeface="Times New Roman" panose="02020603050405020304" pitchFamily="18" charset="0"/>
                <a:cs typeface="Times New Roman" panose="02020603050405020304" pitchFamily="18" charset="0"/>
              </a:rPr>
              <a:t>Kalite Geliştirme Daire Başkanlığı</a:t>
            </a:r>
          </a:p>
          <a:p>
            <a:pPr algn="r">
              <a:spcAft>
                <a:spcPts val="600"/>
              </a:spcAft>
            </a:pPr>
            <a:endParaRPr lang="tr-TR" sz="1600" b="1" dirty="0">
              <a:latin typeface="Times New Roman" panose="02020603050405020304" pitchFamily="18" charset="0"/>
              <a:cs typeface="Times New Roman" panose="02020603050405020304" pitchFamily="18" charset="0"/>
            </a:endParaRPr>
          </a:p>
          <a:p>
            <a:pPr algn="r">
              <a:spcAft>
                <a:spcPts val="600"/>
              </a:spcAft>
            </a:pPr>
            <a:r>
              <a:rPr lang="tr-TR" sz="1600" b="1" dirty="0" smtClean="0">
                <a:latin typeface="Times New Roman" panose="02020603050405020304" pitchFamily="18" charset="0"/>
                <a:cs typeface="Times New Roman" panose="02020603050405020304" pitchFamily="18" charset="0"/>
              </a:rPr>
              <a:t>Mayıs 2019</a:t>
            </a:r>
            <a:endParaRPr lang="tr-TR" sz="1600" b="1" dirty="0">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38CC9735-4242-4435-8C65-38800299BE2A}" type="slidenum">
              <a:rPr lang="tr-TR" smtClean="0"/>
              <a:pPr/>
              <a:t>1</a:t>
            </a:fld>
            <a:endParaRPr lang="tr-TR"/>
          </a:p>
        </p:txBody>
      </p:sp>
    </p:spTree>
    <p:extLst>
      <p:ext uri="{BB962C8B-B14F-4D97-AF65-F5344CB8AC3E}">
        <p14:creationId xmlns:p14="http://schemas.microsoft.com/office/powerpoint/2010/main" val="188541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79551"/>
            <a:ext cx="10515600" cy="4716462"/>
          </a:xfrm>
        </p:spPr>
        <p:txBody>
          <a:bodyPr>
            <a:normAutofit/>
          </a:bodyPr>
          <a:lstStyle/>
          <a:p>
            <a:pPr marL="0" indent="0">
              <a:buNone/>
            </a:pPr>
            <a:r>
              <a:rPr lang="tr-TR" sz="2000" b="1" i="1" dirty="0"/>
              <a:t>Gerçekleştirilen Çalışmalar (2016)</a:t>
            </a:r>
          </a:p>
          <a:p>
            <a:endParaRPr lang="tr-TR" sz="2000" dirty="0"/>
          </a:p>
          <a:p>
            <a:pPr algn="just">
              <a:lnSpc>
                <a:spcPct val="120000"/>
              </a:lnSpc>
              <a:spcBef>
                <a:spcPts val="0"/>
              </a:spcBef>
            </a:pPr>
            <a:r>
              <a:rPr lang="tr-TR" sz="2000" dirty="0"/>
              <a:t>Mesleki ve teknik eğitim kurumlarında kalite sisteminin kurulmasına yönelik olarak yapılan öz değerlendirme uygulamasına ilişkin pilot uygulama çalışması, 2016 yılı içinde 81 ilde belirlenen 176 mesleki ve teknik ortaöğretim kurumunda devam etmiştir. </a:t>
            </a:r>
          </a:p>
          <a:p>
            <a:pPr algn="just">
              <a:lnSpc>
                <a:spcPct val="120000"/>
              </a:lnSpc>
              <a:spcBef>
                <a:spcPts val="0"/>
              </a:spcBef>
            </a:pPr>
            <a:endParaRPr lang="tr-TR" sz="2000" dirty="0"/>
          </a:p>
          <a:p>
            <a:pPr algn="just">
              <a:lnSpc>
                <a:spcPct val="120000"/>
              </a:lnSpc>
              <a:spcBef>
                <a:spcPts val="0"/>
              </a:spcBef>
            </a:pPr>
            <a:r>
              <a:rPr lang="tr-TR" sz="2000" dirty="0"/>
              <a:t>2016 yılı ilk altı aylık dönemde (Ocak-Haziran) okullarda öz değerlendirme </a:t>
            </a:r>
            <a:r>
              <a:rPr lang="tr-TR" sz="2000" dirty="0" err="1"/>
              <a:t>portalı</a:t>
            </a:r>
            <a:r>
              <a:rPr lang="tr-TR" sz="2000" dirty="0"/>
              <a:t> üzerinden veri girişi yapılarak oluşturulan öz değerlendirme raporları ve eylem planları aynı portal üzerinde il milli eğitim müdürlüklerince Temmuz ayında incelenerek onaylanmıştır.</a:t>
            </a:r>
          </a:p>
          <a:p>
            <a:pPr algn="just">
              <a:lnSpc>
                <a:spcPct val="120000"/>
              </a:lnSpc>
              <a:spcBef>
                <a:spcPts val="0"/>
              </a:spcBef>
            </a:pPr>
            <a:endParaRPr lang="tr-TR" sz="2000" dirty="0"/>
          </a:p>
          <a:p>
            <a:pPr algn="just">
              <a:lnSpc>
                <a:spcPct val="120000"/>
              </a:lnSpc>
              <a:spcBef>
                <a:spcPts val="0"/>
              </a:spcBef>
            </a:pPr>
            <a:r>
              <a:rPr lang="tr-TR" sz="2000" dirty="0"/>
              <a:t>Onaylanan raporlara istinaden okullar eylem planlarını devam etmektedirler.</a:t>
            </a:r>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10</a:t>
            </a:fld>
            <a:endParaRPr lang="tr-TR"/>
          </a:p>
        </p:txBody>
      </p:sp>
    </p:spTree>
    <p:extLst>
      <p:ext uri="{BB962C8B-B14F-4D97-AF65-F5344CB8AC3E}">
        <p14:creationId xmlns:p14="http://schemas.microsoft.com/office/powerpoint/2010/main" val="2759228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60501"/>
            <a:ext cx="10515600" cy="4716462"/>
          </a:xfrm>
        </p:spPr>
        <p:txBody>
          <a:bodyPr>
            <a:normAutofit fontScale="92500"/>
          </a:bodyPr>
          <a:lstStyle/>
          <a:p>
            <a:pPr marL="0" indent="0">
              <a:buNone/>
            </a:pPr>
            <a:r>
              <a:rPr lang="tr-TR" sz="2400" b="1" i="1" dirty="0"/>
              <a:t>Gerçekleştirilen Çalışmalar (2017)</a:t>
            </a:r>
          </a:p>
          <a:p>
            <a:pPr marL="0" indent="0">
              <a:buNone/>
            </a:pPr>
            <a:endParaRPr lang="tr-TR" sz="2000" b="1" i="1" dirty="0"/>
          </a:p>
          <a:p>
            <a:pPr algn="just">
              <a:lnSpc>
                <a:spcPct val="110000"/>
              </a:lnSpc>
              <a:spcBef>
                <a:spcPts val="0"/>
              </a:spcBef>
            </a:pPr>
            <a:r>
              <a:rPr lang="tr-TR" sz="2000" dirty="0"/>
              <a:t>23.12.2016 tarihli ve 75998021-60.07-E.14516122 sayılı Müsteşarlık Makam Onayı ile öz değerlendirme uygulaması temelli Kalite İzleme ve Değerlendirme Sisteminin Genel Müdürlüğümüze bağlı tüm mesleki ve teknik orta öğretim okullarında ve mesleki eğitim merkezlerinde </a:t>
            </a:r>
            <a:r>
              <a:rPr lang="tr-TR" sz="2000" dirty="0" smtClean="0"/>
              <a:t>uygulanmaktadır.</a:t>
            </a:r>
            <a:endParaRPr lang="tr-TR" sz="2000" dirty="0"/>
          </a:p>
          <a:p>
            <a:pPr algn="just">
              <a:lnSpc>
                <a:spcPct val="110000"/>
              </a:lnSpc>
              <a:spcBef>
                <a:spcPts val="0"/>
              </a:spcBef>
            </a:pPr>
            <a:endParaRPr lang="tr-TR" sz="2000" dirty="0"/>
          </a:p>
          <a:p>
            <a:pPr algn="just">
              <a:lnSpc>
                <a:spcPct val="110000"/>
              </a:lnSpc>
              <a:spcBef>
                <a:spcPts val="0"/>
              </a:spcBef>
            </a:pPr>
            <a:r>
              <a:rPr lang="tr-TR" sz="2000" dirty="0"/>
              <a:t>Böylelikle </a:t>
            </a:r>
            <a:r>
              <a:rPr lang="tr-TR" sz="2000" b="1" dirty="0"/>
              <a:t>tüm mesleki ve teknik eğitim okul/kurumları öz değerlendirme uygulamasına dahil edilmiştir.</a:t>
            </a:r>
            <a:endParaRPr lang="tr-TR" sz="2000" dirty="0"/>
          </a:p>
          <a:p>
            <a:pPr algn="just">
              <a:lnSpc>
                <a:spcPct val="110000"/>
              </a:lnSpc>
              <a:spcBef>
                <a:spcPts val="0"/>
              </a:spcBef>
            </a:pPr>
            <a:endParaRPr lang="tr-TR" sz="2000" dirty="0"/>
          </a:p>
          <a:p>
            <a:pPr algn="just">
              <a:lnSpc>
                <a:spcPct val="110000"/>
              </a:lnSpc>
              <a:spcBef>
                <a:spcPts val="0"/>
              </a:spcBef>
            </a:pPr>
            <a:r>
              <a:rPr lang="tr-TR" sz="2000" dirty="0"/>
              <a:t>Bu kapsamda tüm mesleki ve teknik eğitim okul/kurumları öz değerlendirme </a:t>
            </a:r>
            <a:r>
              <a:rPr lang="tr-TR" sz="2000" dirty="0" err="1"/>
              <a:t>portalına</a:t>
            </a:r>
            <a:r>
              <a:rPr lang="tr-TR" sz="2000" dirty="0"/>
              <a:t> kaydedilmiştir. Portal giriş şifreleri ile ilgili duyuru </a:t>
            </a:r>
            <a:r>
              <a:rPr lang="tr-TR" sz="2000" dirty="0" smtClean="0"/>
              <a:t>okul/kurumlarla paylaşılmıştır.</a:t>
            </a:r>
            <a:endParaRPr lang="tr-TR" sz="2000" dirty="0"/>
          </a:p>
          <a:p>
            <a:pPr algn="just">
              <a:lnSpc>
                <a:spcPct val="110000"/>
              </a:lnSpc>
              <a:spcBef>
                <a:spcPts val="0"/>
              </a:spcBef>
            </a:pPr>
            <a:endParaRPr lang="tr-TR" sz="2000" dirty="0"/>
          </a:p>
          <a:p>
            <a:pPr algn="just">
              <a:lnSpc>
                <a:spcPct val="110000"/>
              </a:lnSpc>
              <a:spcBef>
                <a:spcPts val="0"/>
              </a:spcBef>
            </a:pPr>
            <a:r>
              <a:rPr lang="tr-TR" sz="2000" dirty="0"/>
              <a:t>Okul müdürleri ve alan/zümrelere yönelik 2 adet </a:t>
            </a:r>
            <a:r>
              <a:rPr lang="tr-TR" sz="2000" b="1" dirty="0"/>
              <a:t>Öz Değerlendirme </a:t>
            </a:r>
            <a:r>
              <a:rPr lang="tr-TR" sz="2000" b="1" dirty="0" err="1"/>
              <a:t>Portalı</a:t>
            </a:r>
            <a:r>
              <a:rPr lang="tr-TR" sz="2000" b="1" dirty="0"/>
              <a:t> Kullanım Kılavuzu </a:t>
            </a:r>
            <a:r>
              <a:rPr lang="tr-TR" sz="2000" dirty="0"/>
              <a:t>hazırlanmıştır.</a:t>
            </a:r>
          </a:p>
          <a:p>
            <a:pPr marL="0" indent="0" algn="just">
              <a:lnSpc>
                <a:spcPct val="110000"/>
              </a:lnSpc>
              <a:spcBef>
                <a:spcPts val="0"/>
              </a:spcBef>
              <a:buNone/>
            </a:pPr>
            <a:endParaRPr lang="tr-TR" sz="2000" dirty="0"/>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11</a:t>
            </a:fld>
            <a:endParaRPr lang="tr-TR"/>
          </a:p>
        </p:txBody>
      </p:sp>
    </p:spTree>
    <p:extLst>
      <p:ext uri="{BB962C8B-B14F-4D97-AF65-F5344CB8AC3E}">
        <p14:creationId xmlns:p14="http://schemas.microsoft.com/office/powerpoint/2010/main" val="3644169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60501"/>
            <a:ext cx="10515600" cy="4843317"/>
          </a:xfrm>
        </p:spPr>
        <p:txBody>
          <a:bodyPr>
            <a:normAutofit fontScale="85000" lnSpcReduction="20000"/>
          </a:bodyPr>
          <a:lstStyle/>
          <a:p>
            <a:pPr marL="0" indent="0">
              <a:buNone/>
            </a:pPr>
            <a:r>
              <a:rPr lang="tr-TR" sz="2400" b="1" i="1" dirty="0"/>
              <a:t>Gerçekleştirilen </a:t>
            </a:r>
            <a:r>
              <a:rPr lang="tr-TR" sz="2400" b="1" i="1" dirty="0" smtClean="0"/>
              <a:t>Çalışmalar </a:t>
            </a:r>
            <a:r>
              <a:rPr lang="tr-TR" sz="2600" b="1" i="1" dirty="0" smtClean="0"/>
              <a:t>(2017</a:t>
            </a:r>
            <a:r>
              <a:rPr lang="tr-TR" sz="2600" b="1" i="1" dirty="0"/>
              <a:t>)</a:t>
            </a:r>
          </a:p>
          <a:p>
            <a:pPr marL="0" indent="0">
              <a:buNone/>
            </a:pPr>
            <a:endParaRPr lang="tr-TR" sz="2600" b="1" i="1" dirty="0"/>
          </a:p>
          <a:p>
            <a:pPr algn="just">
              <a:lnSpc>
                <a:spcPct val="120000"/>
              </a:lnSpc>
              <a:spcBef>
                <a:spcPts val="0"/>
              </a:spcBef>
            </a:pPr>
            <a:r>
              <a:rPr lang="tr-TR" sz="2600" dirty="0"/>
              <a:t>“Kalite İzleme ve Değerlendirme Sistemi” kurulmasına yönelik 2017 yılı Hizmet İçi Eğitim Faaliyetleri kapsamında </a:t>
            </a:r>
            <a:r>
              <a:rPr lang="tr-TR" sz="2600" dirty="0" smtClean="0"/>
              <a:t>Kalite </a:t>
            </a:r>
            <a:r>
              <a:rPr lang="tr-TR" sz="2600" dirty="0"/>
              <a:t>İzleme ve Değerlendirme </a:t>
            </a:r>
            <a:r>
              <a:rPr lang="tr-TR" sz="2600" dirty="0" smtClean="0"/>
              <a:t>konusunda 269 </a:t>
            </a:r>
            <a:r>
              <a:rPr lang="tr-TR" sz="2600" dirty="0"/>
              <a:t>okul müdürüne 13-17 Mart 2017 tarihleri arasında gerçekleştirilmiştir</a:t>
            </a:r>
            <a:r>
              <a:rPr lang="tr-TR" sz="2600" dirty="0" smtClean="0"/>
              <a:t>.</a:t>
            </a:r>
          </a:p>
          <a:p>
            <a:pPr algn="just">
              <a:lnSpc>
                <a:spcPct val="120000"/>
              </a:lnSpc>
              <a:spcBef>
                <a:spcPts val="0"/>
              </a:spcBef>
            </a:pPr>
            <a:endParaRPr lang="tr-TR" sz="2600" dirty="0"/>
          </a:p>
          <a:p>
            <a:r>
              <a:rPr lang="tr-TR" sz="2600" dirty="0"/>
              <a:t>10-14 Nisan 2017 tarihleri arasında 239 öğretmen, alan ve zümre başkanlarına </a:t>
            </a:r>
            <a:endParaRPr lang="tr-TR" sz="2600" dirty="0" smtClean="0"/>
          </a:p>
          <a:p>
            <a:pPr marL="0" indent="0">
              <a:buNone/>
            </a:pPr>
            <a:r>
              <a:rPr lang="tr-TR" sz="2600" dirty="0"/>
              <a:t> </a:t>
            </a:r>
            <a:r>
              <a:rPr lang="tr-TR" sz="2600" dirty="0" smtClean="0"/>
              <a:t>  “</a:t>
            </a:r>
            <a:r>
              <a:rPr lang="tr-TR" sz="2600" dirty="0"/>
              <a:t>Meslekî ve Teknik Eğitim Kalite Değerlendirme Semineri” yapılmıştır.</a:t>
            </a:r>
          </a:p>
          <a:p>
            <a:pPr algn="just">
              <a:lnSpc>
                <a:spcPct val="120000"/>
              </a:lnSpc>
              <a:spcBef>
                <a:spcPts val="0"/>
              </a:spcBef>
            </a:pPr>
            <a:endParaRPr lang="tr-TR" sz="2600" dirty="0"/>
          </a:p>
          <a:p>
            <a:pPr algn="just">
              <a:lnSpc>
                <a:spcPct val="120000"/>
              </a:lnSpc>
              <a:spcBef>
                <a:spcPts val="0"/>
              </a:spcBef>
            </a:pPr>
            <a:r>
              <a:rPr lang="tr-TR" sz="2600" dirty="0"/>
              <a:t>Bu kişiler arasından belirlenen </a:t>
            </a:r>
            <a:r>
              <a:rPr lang="tr-TR" sz="2600" dirty="0" smtClean="0"/>
              <a:t>110 </a:t>
            </a:r>
            <a:r>
              <a:rPr lang="tr-TR" sz="2600" dirty="0"/>
              <a:t>kişi </a:t>
            </a:r>
            <a:r>
              <a:rPr lang="tr-TR" sz="2600" dirty="0" smtClean="0"/>
              <a:t>kalite tetkikçisi </a:t>
            </a:r>
            <a:r>
              <a:rPr lang="tr-TR" sz="2600" dirty="0"/>
              <a:t>olarak yetiştirilmek üzere </a:t>
            </a:r>
            <a:r>
              <a:rPr lang="tr-TR" sz="2600" dirty="0" smtClean="0"/>
              <a:t>kursa alınmıştır.</a:t>
            </a:r>
            <a:endParaRPr lang="tr-TR" sz="2600" dirty="0"/>
          </a:p>
          <a:p>
            <a:pPr marL="0" indent="0" algn="just">
              <a:lnSpc>
                <a:spcPct val="120000"/>
              </a:lnSpc>
              <a:spcBef>
                <a:spcPts val="0"/>
              </a:spcBef>
              <a:buNone/>
            </a:pPr>
            <a:endParaRPr lang="tr-TR" sz="2600" dirty="0"/>
          </a:p>
          <a:p>
            <a:pPr algn="just">
              <a:lnSpc>
                <a:spcPct val="120000"/>
              </a:lnSpc>
              <a:spcBef>
                <a:spcPts val="0"/>
              </a:spcBef>
            </a:pPr>
            <a:r>
              <a:rPr lang="tr-TR" sz="2600" dirty="0"/>
              <a:t>Bu kişiler bağlı bulunduğu ilde </a:t>
            </a:r>
            <a:r>
              <a:rPr lang="tr-TR" sz="2600" dirty="0" err="1"/>
              <a:t>formatör</a:t>
            </a:r>
            <a:r>
              <a:rPr lang="tr-TR" sz="2600" dirty="0"/>
              <a:t> diğer illerde ise kalite </a:t>
            </a:r>
            <a:r>
              <a:rPr lang="tr-TR" sz="2600" dirty="0" smtClean="0"/>
              <a:t>tetkikçisi </a:t>
            </a:r>
            <a:r>
              <a:rPr lang="tr-TR" sz="2600" dirty="0"/>
              <a:t>olarak görevlendirecektir.</a:t>
            </a:r>
            <a:endParaRPr lang="tr-TR" sz="2400" dirty="0"/>
          </a:p>
          <a:p>
            <a:pPr marL="0" indent="0">
              <a:buNone/>
            </a:pPr>
            <a:endParaRPr lang="tr-TR" sz="3600" b="1" i="1" dirty="0"/>
          </a:p>
          <a:p>
            <a:endParaRPr lang="tr-TR" sz="3600" dirty="0"/>
          </a:p>
          <a:p>
            <a:pPr marL="0" indent="0">
              <a:buNone/>
            </a:pPr>
            <a:endParaRPr lang="tr-TR" dirty="0"/>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12</a:t>
            </a:fld>
            <a:endParaRPr lang="tr-TR"/>
          </a:p>
        </p:txBody>
      </p:sp>
    </p:spTree>
    <p:extLst>
      <p:ext uri="{BB962C8B-B14F-4D97-AF65-F5344CB8AC3E}">
        <p14:creationId xmlns:p14="http://schemas.microsoft.com/office/powerpoint/2010/main" val="1270027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8235" y="1507156"/>
            <a:ext cx="10515600" cy="396291"/>
          </a:xfrm>
        </p:spPr>
        <p:txBody>
          <a:bodyPr>
            <a:normAutofit/>
          </a:bodyPr>
          <a:lstStyle/>
          <a:p>
            <a:pPr marL="0" indent="0">
              <a:buNone/>
            </a:pPr>
            <a:r>
              <a:rPr lang="tr-TR" sz="2000" b="1" i="1" dirty="0"/>
              <a:t>Planlanan Kalite Eğitimleri</a:t>
            </a:r>
            <a:endParaRPr lang="tr-TR" sz="3600" dirty="0"/>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graphicFrame>
        <p:nvGraphicFramePr>
          <p:cNvPr id="5" name="Tablo 4"/>
          <p:cNvGraphicFramePr>
            <a:graphicFrameLocks noGrp="1"/>
          </p:cNvGraphicFramePr>
          <p:nvPr>
            <p:extLst>
              <p:ext uri="{D42A27DB-BD31-4B8C-83A1-F6EECF244321}">
                <p14:modId xmlns:p14="http://schemas.microsoft.com/office/powerpoint/2010/main" val="2213742011"/>
              </p:ext>
            </p:extLst>
          </p:nvPr>
        </p:nvGraphicFramePr>
        <p:xfrm>
          <a:off x="717549" y="2099388"/>
          <a:ext cx="10756902" cy="1884783"/>
        </p:xfrm>
        <a:graphic>
          <a:graphicData uri="http://schemas.openxmlformats.org/drawingml/2006/table">
            <a:tbl>
              <a:tblPr firstRow="1" bandRow="1">
                <a:tableStyleId>{EB344D84-9AFB-497E-A393-DC336BA19D2E}</a:tableStyleId>
              </a:tblPr>
              <a:tblGrid>
                <a:gridCol w="2557496">
                  <a:extLst>
                    <a:ext uri="{9D8B030D-6E8A-4147-A177-3AD203B41FA5}">
                      <a16:colId xmlns="" xmlns:a16="http://schemas.microsoft.com/office/drawing/2014/main" val="20000"/>
                    </a:ext>
                  </a:extLst>
                </a:gridCol>
                <a:gridCol w="3769567">
                  <a:extLst>
                    <a:ext uri="{9D8B030D-6E8A-4147-A177-3AD203B41FA5}">
                      <a16:colId xmlns="" xmlns:a16="http://schemas.microsoft.com/office/drawing/2014/main" val="20001"/>
                    </a:ext>
                  </a:extLst>
                </a:gridCol>
                <a:gridCol w="2714303">
                  <a:extLst>
                    <a:ext uri="{9D8B030D-6E8A-4147-A177-3AD203B41FA5}">
                      <a16:colId xmlns="" xmlns:a16="http://schemas.microsoft.com/office/drawing/2014/main" val="20002"/>
                    </a:ext>
                  </a:extLst>
                </a:gridCol>
                <a:gridCol w="1715536">
                  <a:extLst>
                    <a:ext uri="{9D8B030D-6E8A-4147-A177-3AD203B41FA5}">
                      <a16:colId xmlns="" xmlns:a16="http://schemas.microsoft.com/office/drawing/2014/main" val="20003"/>
                    </a:ext>
                  </a:extLst>
                </a:gridCol>
              </a:tblGrid>
              <a:tr h="569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i="0" u="none" strike="noStrike" dirty="0">
                          <a:solidFill>
                            <a:srgbClr val="000000"/>
                          </a:solidFill>
                          <a:effectLst/>
                          <a:latin typeface="+mn-lt"/>
                        </a:rPr>
                        <a:t>Eğitim Faaliyetin Adı</a:t>
                      </a:r>
                    </a:p>
                  </a:txBody>
                  <a:tcPr anchor="ctr"/>
                </a:tc>
                <a:tc>
                  <a:txBody>
                    <a:bodyPr/>
                    <a:lstStyle/>
                    <a:p>
                      <a:pPr algn="ctr" fontAlgn="ctr"/>
                      <a:r>
                        <a:rPr lang="tr-TR" sz="1400" b="1" i="0" u="none" strike="noStrike" dirty="0">
                          <a:solidFill>
                            <a:srgbClr val="000000"/>
                          </a:solidFill>
                          <a:effectLst/>
                          <a:latin typeface="+mn-lt"/>
                        </a:rPr>
                        <a:t>Katılacak Olanlar</a:t>
                      </a:r>
                    </a:p>
                  </a:txBody>
                  <a:tcPr anchor="ctr"/>
                </a:tc>
                <a:tc>
                  <a:txBody>
                    <a:bodyPr/>
                    <a:lstStyle/>
                    <a:p>
                      <a:pPr algn="ctr" fontAlgn="ctr"/>
                      <a:r>
                        <a:rPr lang="tr-TR" sz="1400" b="1" i="0" u="none" strike="noStrike" dirty="0">
                          <a:solidFill>
                            <a:srgbClr val="000000"/>
                          </a:solidFill>
                          <a:effectLst/>
                          <a:latin typeface="+mn-lt"/>
                        </a:rPr>
                        <a:t>Faaliyet Tarihi</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i="0" u="none" strike="noStrike" dirty="0">
                          <a:solidFill>
                            <a:srgbClr val="000000"/>
                          </a:solidFill>
                          <a:effectLst/>
                          <a:latin typeface="+mn-lt"/>
                        </a:rPr>
                        <a:t>Katılımcı Sayısı</a:t>
                      </a:r>
                    </a:p>
                  </a:txBody>
                  <a:tcPr anchor="ctr"/>
                </a:tc>
                <a:extLst>
                  <a:ext uri="{0D108BD9-81ED-4DB2-BD59-A6C34878D82A}">
                    <a16:rowId xmlns="" xmlns:a16="http://schemas.microsoft.com/office/drawing/2014/main" val="10000"/>
                  </a:ext>
                </a:extLst>
              </a:tr>
              <a:tr h="699796">
                <a:tc>
                  <a:txBody>
                    <a:bodyPr/>
                    <a:lstStyle/>
                    <a:p>
                      <a:pPr algn="l" fontAlgn="ctr"/>
                      <a:r>
                        <a:rPr lang="tr-TR" sz="1100" u="none" strike="noStrike" dirty="0">
                          <a:effectLst/>
                          <a:latin typeface="+mn-lt"/>
                        </a:rPr>
                        <a:t>Meslekî ve Teknik Eğitim Kalite Değerlendirme Semineri</a:t>
                      </a:r>
                      <a:endParaRPr lang="tr-TR" sz="1100" b="0" i="0" u="none" strike="noStrike" dirty="0">
                        <a:solidFill>
                          <a:srgbClr val="000000"/>
                        </a:solidFill>
                        <a:effectLst/>
                        <a:latin typeface="+mn-lt"/>
                      </a:endParaRPr>
                    </a:p>
                  </a:txBody>
                  <a:tcPr marL="6556" marR="6556" marT="6556" marB="0" anchor="ctr"/>
                </a:tc>
                <a:tc>
                  <a:txBody>
                    <a:bodyPr/>
                    <a:lstStyle/>
                    <a:p>
                      <a:pPr algn="l" fontAlgn="ctr"/>
                      <a:r>
                        <a:rPr lang="tr-TR" sz="1100" u="none" strike="noStrike" dirty="0">
                          <a:effectLst/>
                          <a:latin typeface="+mn-lt"/>
                        </a:rPr>
                        <a:t>Meslekî ve Teknik Eğitim Genel Müdürlüğüne bağlı okullarda görev yapan alan ve dal şefleri ile genel bilgi dersleri zümre </a:t>
                      </a:r>
                      <a:r>
                        <a:rPr lang="tr-TR" sz="1100" u="none" strike="noStrike" dirty="0" smtClean="0">
                          <a:effectLst/>
                          <a:latin typeface="+mn-lt"/>
                        </a:rPr>
                        <a:t>başkanları</a:t>
                      </a:r>
                      <a:endParaRPr lang="tr-TR" sz="1100" b="0" i="0" u="none" strike="noStrike" dirty="0">
                        <a:solidFill>
                          <a:srgbClr val="000000"/>
                        </a:solidFill>
                        <a:effectLst/>
                        <a:latin typeface="+mn-lt"/>
                      </a:endParaRPr>
                    </a:p>
                  </a:txBody>
                  <a:tcPr marL="6556" marR="6556" marT="6556" marB="0" anchor="ctr"/>
                </a:tc>
                <a:tc>
                  <a:txBody>
                    <a:bodyPr/>
                    <a:lstStyle/>
                    <a:p>
                      <a:pPr algn="ctr" fontAlgn="ctr"/>
                      <a:r>
                        <a:rPr lang="tr-TR" sz="1100" u="none" strike="noStrike" dirty="0" smtClean="0">
                          <a:effectLst/>
                          <a:latin typeface="+mn-lt"/>
                        </a:rPr>
                        <a:t>Ocak 2018</a:t>
                      </a:r>
                      <a:endParaRPr lang="tr-TR" sz="1100" b="0" i="0" u="none" strike="noStrike" dirty="0">
                        <a:solidFill>
                          <a:srgbClr val="000000"/>
                        </a:solidFill>
                        <a:effectLst/>
                        <a:latin typeface="+mn-lt"/>
                      </a:endParaRPr>
                    </a:p>
                  </a:txBody>
                  <a:tcPr marL="6556" marR="6556" marT="6556" marB="0" anchor="ctr"/>
                </a:tc>
                <a:tc>
                  <a:txBody>
                    <a:bodyPr/>
                    <a:lstStyle/>
                    <a:p>
                      <a:pPr algn="ctr" fontAlgn="ctr"/>
                      <a:r>
                        <a:rPr lang="tr-TR" sz="1100" u="none" strike="noStrike" dirty="0">
                          <a:effectLst/>
                          <a:latin typeface="+mn-lt"/>
                        </a:rPr>
                        <a:t>300</a:t>
                      </a:r>
                      <a:endParaRPr lang="tr-TR" sz="1100" b="0" i="0" u="none" strike="noStrike" dirty="0">
                        <a:solidFill>
                          <a:srgbClr val="000000"/>
                        </a:solidFill>
                        <a:effectLst/>
                        <a:latin typeface="+mn-lt"/>
                      </a:endParaRPr>
                    </a:p>
                  </a:txBody>
                  <a:tcPr marL="6556" marR="6556" marT="6556" marB="0" anchor="ctr"/>
                </a:tc>
                <a:extLst>
                  <a:ext uri="{0D108BD9-81ED-4DB2-BD59-A6C34878D82A}">
                    <a16:rowId xmlns="" xmlns:a16="http://schemas.microsoft.com/office/drawing/2014/main" val="10001"/>
                  </a:ext>
                </a:extLst>
              </a:tr>
              <a:tr h="615820">
                <a:tc>
                  <a:txBody>
                    <a:bodyPr/>
                    <a:lstStyle/>
                    <a:p>
                      <a:pPr algn="l" fontAlgn="ctr"/>
                      <a:r>
                        <a:rPr lang="tr-TR" sz="1100" u="none" strike="noStrike" dirty="0" smtClean="0">
                          <a:effectLst/>
                          <a:latin typeface="+mn-lt"/>
                        </a:rPr>
                        <a:t>Meslekî ve Teknik Eğitim Kalite  Tetkikçisi Kursu</a:t>
                      </a:r>
                      <a:endParaRPr lang="tr-TR" sz="1100" b="0" i="0" u="none" strike="noStrike" dirty="0">
                        <a:solidFill>
                          <a:srgbClr val="000000"/>
                        </a:solidFill>
                        <a:effectLst/>
                        <a:latin typeface="+mn-lt"/>
                      </a:endParaRPr>
                    </a:p>
                  </a:txBody>
                  <a:tcPr marL="6556" marR="6556" marT="6556" marB="0" anchor="ctr"/>
                </a:tc>
                <a:tc>
                  <a:txBody>
                    <a:bodyPr/>
                    <a:lstStyle/>
                    <a:p>
                      <a:pPr algn="l" fontAlgn="ctr"/>
                      <a:endParaRPr lang="tr-TR" sz="1100" b="0" i="0" u="none" strike="noStrike" dirty="0">
                        <a:solidFill>
                          <a:srgbClr val="000000"/>
                        </a:solidFill>
                        <a:effectLst/>
                        <a:latin typeface="+mn-lt"/>
                      </a:endParaRPr>
                    </a:p>
                  </a:txBody>
                  <a:tcPr marL="6556" marR="6556" marT="6556" marB="0" anchor="ctr"/>
                </a:tc>
                <a:tc>
                  <a:txBody>
                    <a:bodyPr/>
                    <a:lstStyle/>
                    <a:p>
                      <a:pPr algn="ctr" fontAlgn="ctr"/>
                      <a:r>
                        <a:rPr lang="tr-TR" sz="1100" b="0" i="0" u="none" strike="noStrike" dirty="0" smtClean="0">
                          <a:solidFill>
                            <a:srgbClr val="000000"/>
                          </a:solidFill>
                          <a:effectLst/>
                          <a:latin typeface="+mn-lt"/>
                        </a:rPr>
                        <a:t>Şubat 2018</a:t>
                      </a:r>
                      <a:endParaRPr lang="tr-TR" sz="1100" b="0" i="0" u="none" strike="noStrike" dirty="0">
                        <a:solidFill>
                          <a:srgbClr val="000000"/>
                        </a:solidFill>
                        <a:effectLst/>
                        <a:latin typeface="+mn-lt"/>
                      </a:endParaRPr>
                    </a:p>
                  </a:txBody>
                  <a:tcPr marL="6556" marR="6556" marT="6556" marB="0" anchor="ctr"/>
                </a:tc>
                <a:tc>
                  <a:txBody>
                    <a:bodyPr/>
                    <a:lstStyle/>
                    <a:p>
                      <a:pPr algn="ctr" fontAlgn="ctr"/>
                      <a:r>
                        <a:rPr lang="tr-TR" sz="1100" b="0" i="0" u="none" strike="noStrike" dirty="0" smtClean="0">
                          <a:solidFill>
                            <a:srgbClr val="000000"/>
                          </a:solidFill>
                          <a:effectLst/>
                          <a:latin typeface="+mn-lt"/>
                        </a:rPr>
                        <a:t>150</a:t>
                      </a:r>
                      <a:endParaRPr lang="tr-TR" sz="1100" b="0" i="0" u="none" strike="noStrike" dirty="0">
                        <a:solidFill>
                          <a:srgbClr val="000000"/>
                        </a:solidFill>
                        <a:effectLst/>
                        <a:latin typeface="+mn-lt"/>
                      </a:endParaRPr>
                    </a:p>
                  </a:txBody>
                  <a:tcPr marL="6556" marR="6556" marT="6556" marB="0" anchor="ctr"/>
                </a:tc>
                <a:extLst>
                  <a:ext uri="{0D108BD9-81ED-4DB2-BD59-A6C34878D82A}">
                    <a16:rowId xmlns="" xmlns:a16="http://schemas.microsoft.com/office/drawing/2014/main" val="10002"/>
                  </a:ext>
                </a:extLst>
              </a:tr>
            </a:tbl>
          </a:graphicData>
        </a:graphic>
      </p:graphicFrame>
      <p:sp>
        <p:nvSpPr>
          <p:cNvPr id="6" name="Slayt Numarası Yer Tutucusu 5"/>
          <p:cNvSpPr>
            <a:spLocks noGrp="1"/>
          </p:cNvSpPr>
          <p:nvPr>
            <p:ph type="sldNum" sz="quarter" idx="12"/>
          </p:nvPr>
        </p:nvSpPr>
        <p:spPr/>
        <p:txBody>
          <a:bodyPr/>
          <a:lstStyle/>
          <a:p>
            <a:fld id="{38CC9735-4242-4435-8C65-38800299BE2A}" type="slidenum">
              <a:rPr lang="tr-TR" smtClean="0"/>
              <a:pPr/>
              <a:t>13</a:t>
            </a:fld>
            <a:endParaRPr lang="tr-TR"/>
          </a:p>
        </p:txBody>
      </p:sp>
    </p:spTree>
    <p:extLst>
      <p:ext uri="{BB962C8B-B14F-4D97-AF65-F5344CB8AC3E}">
        <p14:creationId xmlns:p14="http://schemas.microsoft.com/office/powerpoint/2010/main" val="960054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23899" y="1450976"/>
            <a:ext cx="11133667" cy="4930775"/>
          </a:xfrm>
        </p:spPr>
        <p:txBody>
          <a:bodyPr>
            <a:normAutofit/>
          </a:bodyPr>
          <a:lstStyle/>
          <a:p>
            <a:pPr algn="ctr">
              <a:lnSpc>
                <a:spcPct val="120000"/>
              </a:lnSpc>
              <a:spcBef>
                <a:spcPts val="0"/>
              </a:spcBef>
              <a:buFont typeface="Arial" charset="0"/>
              <a:buNone/>
              <a:defRPr/>
            </a:pPr>
            <a:r>
              <a:rPr lang="tr-TR" sz="2600" dirty="0"/>
              <a:t> </a:t>
            </a:r>
            <a:endParaRPr lang="tr-TR" sz="2600" b="1" u="sng" dirty="0"/>
          </a:p>
        </p:txBody>
      </p:sp>
      <p:sp>
        <p:nvSpPr>
          <p:cNvPr id="614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478E55D-9851-4FF3-AF03-64BCAE7A3A69}" type="slidenum">
              <a:rPr lang="tr-TR" altLang="tr-TR" smtClean="0">
                <a:solidFill>
                  <a:srgbClr val="898989"/>
                </a:solidFill>
                <a:latin typeface="Calibri" pitchFamily="34" charset="0"/>
              </a:rPr>
              <a:pPr/>
              <a:t>14</a:t>
            </a:fld>
            <a:endParaRPr lang="tr-TR" altLang="tr-TR">
              <a:solidFill>
                <a:srgbClr val="898989"/>
              </a:solidFill>
              <a:latin typeface="Calibri" pitchFamily="34" charset="0"/>
            </a:endParaRPr>
          </a:p>
        </p:txBody>
      </p:sp>
      <p:sp>
        <p:nvSpPr>
          <p:cNvPr id="8" name="Metin kutusu 7"/>
          <p:cNvSpPr txBox="1"/>
          <p:nvPr/>
        </p:nvSpPr>
        <p:spPr>
          <a:xfrm>
            <a:off x="-4496" y="1072537"/>
            <a:ext cx="12191999"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buFont typeface="Arial" charset="0"/>
              <a:buNone/>
              <a:defRPr/>
            </a:pPr>
            <a:r>
              <a:rPr lang="tr-TR" b="1" dirty="0" smtClean="0">
                <a:latin typeface="Times New Roman" panose="02020603050405020304" pitchFamily="18" charset="0"/>
                <a:ea typeface="Verdana" panose="020B0604030504040204" pitchFamily="34" charset="0"/>
                <a:cs typeface="Times New Roman" panose="02020603050405020304" pitchFamily="18" charset="0"/>
              </a:rPr>
              <a:t>KALİTE</a:t>
            </a:r>
            <a:endParaRPr lang="tr-TR" b="1"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596" y="1474256"/>
            <a:ext cx="652462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166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15</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166" y="917297"/>
            <a:ext cx="6662530" cy="555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437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16</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251" y="1156462"/>
            <a:ext cx="8362852" cy="552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214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17</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484" y="954778"/>
            <a:ext cx="8813524" cy="571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612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18</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714" y="890794"/>
            <a:ext cx="9589694" cy="569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4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943660"/>
            <a:ext cx="10856385" cy="4750018"/>
          </a:xfrm>
        </p:spPr>
        <p:txBody>
          <a:bodyPr wrap="square" anchor="ctr">
            <a:spAutoFit/>
          </a:bodyPr>
          <a:lstStyle/>
          <a:p>
            <a:pPr algn="just">
              <a:lnSpc>
                <a:spcPct val="100000"/>
              </a:lnSpc>
              <a:defRPr/>
            </a:pPr>
            <a:endParaRPr lang="tr-TR" altLang="tr-TR" sz="2000" dirty="0"/>
          </a:p>
          <a:p>
            <a:pPr algn="just">
              <a:defRPr/>
            </a:pPr>
            <a:r>
              <a:rPr lang="tr-TR" altLang="tr-TR" sz="2000" dirty="0"/>
              <a:t>En çok kullanılan kalite güvencesi yöntemleri: </a:t>
            </a:r>
          </a:p>
          <a:p>
            <a:pPr lvl="1" algn="just">
              <a:defRPr/>
            </a:pPr>
            <a:r>
              <a:rPr lang="tr-TR" altLang="tr-TR" sz="2000" b="1" dirty="0"/>
              <a:t>öz değerlendirme </a:t>
            </a:r>
          </a:p>
          <a:p>
            <a:pPr lvl="1" algn="just">
              <a:defRPr/>
            </a:pPr>
            <a:r>
              <a:rPr lang="tr-TR" altLang="tr-TR" sz="2000" dirty="0"/>
              <a:t>dış değerlendirme</a:t>
            </a:r>
          </a:p>
          <a:p>
            <a:pPr lvl="1" algn="just">
              <a:defRPr/>
            </a:pPr>
            <a:r>
              <a:rPr lang="tr-TR" altLang="tr-TR" sz="2000" dirty="0"/>
              <a:t>akreditasyondur. </a:t>
            </a:r>
          </a:p>
          <a:p>
            <a:pPr lvl="1" algn="just">
              <a:defRPr/>
            </a:pPr>
            <a:endParaRPr lang="tr-TR" altLang="tr-TR" sz="2000" dirty="0"/>
          </a:p>
          <a:p>
            <a:pPr algn="just">
              <a:defRPr/>
            </a:pPr>
            <a:r>
              <a:rPr lang="tr-TR" altLang="tr-TR" sz="2000" dirty="0"/>
              <a:t>Bu üç yöntem birbiriyle oldukça ilişkilidir. Birçok ülkede kalite yönetim sistemleri özellikle kamu sektöründe eğitim kurumlarında öz değerlendirmenin geliştirilmesine odaklanmıştır. </a:t>
            </a:r>
          </a:p>
          <a:p>
            <a:pPr marL="0" indent="0" algn="just">
              <a:buFont typeface="Arial" charset="0"/>
              <a:buNone/>
              <a:defRPr/>
            </a:pPr>
            <a:endParaRPr lang="tr-TR" altLang="tr-TR" sz="2000" dirty="0"/>
          </a:p>
          <a:p>
            <a:pPr algn="just">
              <a:defRPr/>
            </a:pPr>
            <a:r>
              <a:rPr lang="tr-TR" altLang="tr-TR" sz="2000" dirty="0"/>
              <a:t>Öz değerlendirme genellikle kalite güvence/yönetim sistemi oluşturmada </a:t>
            </a:r>
            <a:r>
              <a:rPr lang="tr-TR" altLang="tr-TR" sz="2000" b="1" dirty="0"/>
              <a:t>ilk aşama</a:t>
            </a:r>
            <a:r>
              <a:rPr lang="tr-TR" altLang="tr-TR" sz="2000" dirty="0"/>
              <a:t>yı oluşturur.</a:t>
            </a:r>
          </a:p>
          <a:p>
            <a:pPr algn="just">
              <a:defRPr/>
            </a:pPr>
            <a:endParaRPr lang="tr-TR" altLang="tr-TR" sz="2000" dirty="0"/>
          </a:p>
          <a:p>
            <a:pPr algn="just">
              <a:defRPr/>
            </a:pPr>
            <a:r>
              <a:rPr lang="tr-TR" sz="2000" dirty="0"/>
              <a:t>Birçok ülkede kalite yönetim sistemleri özellikle kamu sektöründe eğitim kurumlarında öz değerlendirmenin geliştirilmesine odaklanmıştır.</a:t>
            </a:r>
            <a:endParaRPr lang="tr-TR" altLang="tr-TR" sz="2000" dirty="0"/>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19</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Tree>
    <p:extLst>
      <p:ext uri="{BB962C8B-B14F-4D97-AF65-F5344CB8AC3E}">
        <p14:creationId xmlns:p14="http://schemas.microsoft.com/office/powerpoint/2010/main" val="1061680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0634" y="2392709"/>
            <a:ext cx="11208027" cy="1325563"/>
          </a:xfrm>
        </p:spPr>
        <p:txBody>
          <a:bodyPr/>
          <a:lstStyle/>
          <a:p>
            <a:r>
              <a:rPr lang="tr-TR" b="1" dirty="0" smtClean="0"/>
              <a:t>YILLARA GÖRE ÖZDEĞERLENDİRME ÇALIŞMALARI</a:t>
            </a:r>
            <a:endParaRPr lang="tr-TR" b="1"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2</a:t>
            </a:fld>
            <a:endParaRPr lang="tr-TR"/>
          </a:p>
        </p:txBody>
      </p:sp>
    </p:spTree>
    <p:extLst>
      <p:ext uri="{BB962C8B-B14F-4D97-AF65-F5344CB8AC3E}">
        <p14:creationId xmlns:p14="http://schemas.microsoft.com/office/powerpoint/2010/main" val="2621049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20</a:t>
            </a:fld>
            <a:endParaRPr lang="tr-TR"/>
          </a:p>
        </p:txBody>
      </p:sp>
      <p:graphicFrame>
        <p:nvGraphicFramePr>
          <p:cNvPr id="5" name="Diagram 2"/>
          <p:cNvGraphicFramePr/>
          <p:nvPr>
            <p:extLst>
              <p:ext uri="{D42A27DB-BD31-4B8C-83A1-F6EECF244321}">
                <p14:modId xmlns:p14="http://schemas.microsoft.com/office/powerpoint/2010/main" val="1703874080"/>
              </p:ext>
            </p:extLst>
          </p:nvPr>
        </p:nvGraphicFramePr>
        <p:xfrm>
          <a:off x="1770246" y="1225487"/>
          <a:ext cx="792088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35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21</a:t>
            </a:fld>
            <a:endParaRPr lang="tr-TR"/>
          </a:p>
        </p:txBody>
      </p:sp>
      <p:sp>
        <p:nvSpPr>
          <p:cNvPr id="9" name="Title 1"/>
          <p:cNvSpPr>
            <a:spLocks noGrp="1"/>
          </p:cNvSpPr>
          <p:nvPr>
            <p:ph type="title"/>
          </p:nvPr>
        </p:nvSpPr>
        <p:spPr>
          <a:xfrm>
            <a:off x="1782400" y="725206"/>
            <a:ext cx="8229600" cy="850777"/>
          </a:xfrm>
          <a:noFill/>
        </p:spPr>
        <p:txBody>
          <a:bodyPr>
            <a:normAutofit/>
          </a:bodyPr>
          <a:lstStyle/>
          <a:p>
            <a:r>
              <a:rPr lang="tr-TR" sz="4000" b="1" dirty="0">
                <a:solidFill>
                  <a:schemeClr val="tx2"/>
                </a:solidFill>
                <a:latin typeface="Franklin Gothic Heavy" panose="020B0903020102020204" pitchFamily="34" charset="0"/>
              </a:rPr>
              <a:t>Öz </a:t>
            </a:r>
            <a:r>
              <a:rPr lang="tr-TR" sz="4000" b="1" dirty="0" smtClean="0">
                <a:solidFill>
                  <a:schemeClr val="tx2"/>
                </a:solidFill>
                <a:latin typeface="Franklin Gothic Heavy" panose="020B0903020102020204" pitchFamily="34" charset="0"/>
              </a:rPr>
              <a:t>Değerlendirme</a:t>
            </a:r>
            <a:r>
              <a:rPr lang="tr-TR" sz="4000" b="1" dirty="0">
                <a:solidFill>
                  <a:schemeClr val="tx2"/>
                </a:solidFill>
                <a:latin typeface="Franklin Gothic Heavy" panose="020B0903020102020204" pitchFamily="34" charset="0"/>
              </a:rPr>
              <a:t>: Kavram</a:t>
            </a:r>
            <a:endParaRPr lang="en-GB" sz="4000" b="1" dirty="0">
              <a:solidFill>
                <a:schemeClr val="tx2"/>
              </a:solidFill>
              <a:latin typeface="Franklin Gothic Heavy" panose="020B0903020102020204" pitchFamily="34"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039156323"/>
              </p:ext>
            </p:extLst>
          </p:nvPr>
        </p:nvGraphicFramePr>
        <p:xfrm>
          <a:off x="1060160" y="1728895"/>
          <a:ext cx="9144000" cy="497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5"/>
          <p:cNvSpPr txBox="1"/>
          <p:nvPr/>
        </p:nvSpPr>
        <p:spPr>
          <a:xfrm>
            <a:off x="7460960" y="1728895"/>
            <a:ext cx="2264898"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tr-TR" b="1" dirty="0" smtClean="0">
                <a:solidFill>
                  <a:prstClr val="black"/>
                </a:solidFill>
              </a:rPr>
              <a:t>İşlevsel planlama süreci</a:t>
            </a:r>
            <a:endParaRPr lang="en-GB" b="1" dirty="0">
              <a:solidFill>
                <a:prstClr val="black"/>
              </a:solidFill>
            </a:endParaRPr>
          </a:p>
        </p:txBody>
      </p:sp>
      <p:sp>
        <p:nvSpPr>
          <p:cNvPr id="12" name="TextBox 6"/>
          <p:cNvSpPr txBox="1"/>
          <p:nvPr/>
        </p:nvSpPr>
        <p:spPr>
          <a:xfrm>
            <a:off x="7514887" y="5524828"/>
            <a:ext cx="2264898"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tr-TR" b="1" dirty="0" smtClean="0">
                <a:solidFill>
                  <a:prstClr val="black"/>
                </a:solidFill>
              </a:rPr>
              <a:t>İşlevsel planın dağılımı</a:t>
            </a:r>
            <a:endParaRPr lang="en-GB" b="1" dirty="0" smtClean="0">
              <a:solidFill>
                <a:prstClr val="black"/>
              </a:solidFill>
            </a:endParaRPr>
          </a:p>
          <a:p>
            <a:pPr algn="ctr"/>
            <a:r>
              <a:rPr lang="tr-TR" b="1" dirty="0" smtClean="0">
                <a:solidFill>
                  <a:prstClr val="black"/>
                </a:solidFill>
              </a:rPr>
              <a:t>Pek çok faaliyet</a:t>
            </a:r>
            <a:endParaRPr lang="en-GB" b="1" dirty="0">
              <a:solidFill>
                <a:prstClr val="black"/>
              </a:solidFill>
            </a:endParaRPr>
          </a:p>
        </p:txBody>
      </p:sp>
      <p:sp>
        <p:nvSpPr>
          <p:cNvPr id="13" name="TextBox 7"/>
          <p:cNvSpPr txBox="1"/>
          <p:nvPr/>
        </p:nvSpPr>
        <p:spPr>
          <a:xfrm>
            <a:off x="1550185" y="1473333"/>
            <a:ext cx="2264898"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tr-TR" b="1" dirty="0" smtClean="0">
                <a:solidFill>
                  <a:prstClr val="black"/>
                </a:solidFill>
              </a:rPr>
              <a:t>Öz değerlendirme gelişimlerinden sonuçlanan eylemler</a:t>
            </a:r>
            <a:endParaRPr lang="en-GB" b="1" dirty="0">
              <a:solidFill>
                <a:prstClr val="black"/>
              </a:solidFill>
            </a:endParaRPr>
          </a:p>
        </p:txBody>
      </p:sp>
      <p:sp>
        <p:nvSpPr>
          <p:cNvPr id="14" name="TextBox 8"/>
          <p:cNvSpPr txBox="1"/>
          <p:nvPr/>
        </p:nvSpPr>
        <p:spPr>
          <a:xfrm>
            <a:off x="1395440" y="5544605"/>
            <a:ext cx="2264898"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tr-TR" b="1" dirty="0" smtClean="0">
                <a:solidFill>
                  <a:prstClr val="black"/>
                </a:solidFill>
              </a:rPr>
              <a:t>Devam eden değerlendirme ve iç </a:t>
            </a:r>
            <a:r>
              <a:rPr lang="tr-TR" b="1" dirty="0" err="1" smtClean="0">
                <a:solidFill>
                  <a:prstClr val="black"/>
                </a:solidFill>
              </a:rPr>
              <a:t>mordernizasyon</a:t>
            </a:r>
            <a:r>
              <a:rPr lang="tr-TR" b="1" dirty="0" smtClean="0">
                <a:solidFill>
                  <a:prstClr val="black"/>
                </a:solidFill>
              </a:rPr>
              <a:t>/öz denetim </a:t>
            </a:r>
            <a:endParaRPr lang="en-GB" b="1" dirty="0">
              <a:solidFill>
                <a:prstClr val="black"/>
              </a:solidFill>
            </a:endParaRPr>
          </a:p>
        </p:txBody>
      </p:sp>
      <p:cxnSp>
        <p:nvCxnSpPr>
          <p:cNvPr id="15" name="Straight Arrow Connector 14"/>
          <p:cNvCxnSpPr/>
          <p:nvPr/>
        </p:nvCxnSpPr>
        <p:spPr>
          <a:xfrm>
            <a:off x="3986240" y="2010250"/>
            <a:ext cx="815926"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088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par>
                                <p:cTn id="28" presetID="5"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1482844"/>
            <a:ext cx="10856385" cy="2503249"/>
          </a:xfrm>
        </p:spPr>
        <p:txBody>
          <a:bodyPr wrap="square" anchor="ctr">
            <a:spAutoFit/>
          </a:bodyPr>
          <a:lstStyle/>
          <a:p>
            <a:pPr marL="0" indent="0" algn="just">
              <a:lnSpc>
                <a:spcPct val="100000"/>
              </a:lnSpc>
              <a:buNone/>
              <a:defRPr/>
            </a:pPr>
            <a:r>
              <a:rPr lang="tr-TR" altLang="tr-TR" sz="2000" b="1" i="1" dirty="0"/>
              <a:t>Amaç</a:t>
            </a:r>
          </a:p>
          <a:p>
            <a:pPr algn="just">
              <a:lnSpc>
                <a:spcPct val="100000"/>
              </a:lnSpc>
              <a:defRPr/>
            </a:pPr>
            <a:endParaRPr lang="tr-TR" altLang="tr-TR" sz="2000" dirty="0"/>
          </a:p>
          <a:p>
            <a:pPr algn="just">
              <a:lnSpc>
                <a:spcPct val="100000"/>
              </a:lnSpc>
              <a:defRPr/>
            </a:pPr>
            <a:r>
              <a:rPr lang="tr-TR" altLang="tr-TR" sz="2000" dirty="0"/>
              <a:t>Öz değerlendirme uygulaması ile mesleki ve teknik eğitim veren okul/kurumların eğitim öğretime ilişkin temel ve destek süreçlerinin </a:t>
            </a:r>
            <a:r>
              <a:rPr lang="tr-TR" altLang="tr-TR" sz="2000" b="1" dirty="0"/>
              <a:t>ulusal ve uluslararası kabul görmüş kalite ölçütleri</a:t>
            </a:r>
            <a:r>
              <a:rPr lang="tr-TR" altLang="tr-TR" sz="2000" dirty="0"/>
              <a:t>ne göre planlanması, sevk ve idaresi, bu süreçlerde elde edilen çıktıların izlenmesi, değerlendirilmesi ve sisteme kazanım olarak dönüşümünün sağlanmasıyla kurumsal kalite hafızasının oluşturulması ve </a:t>
            </a:r>
            <a:r>
              <a:rPr lang="tr-TR" altLang="tr-TR" sz="2000" b="1" dirty="0"/>
              <a:t>iç kalite kontrol sistemi</a:t>
            </a:r>
            <a:r>
              <a:rPr lang="tr-TR" altLang="tr-TR" sz="2000" dirty="0"/>
              <a:t>nin kurulması amaçlanmaktadır. </a:t>
            </a:r>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22</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Tree>
    <p:extLst>
      <p:ext uri="{BB962C8B-B14F-4D97-AF65-F5344CB8AC3E}">
        <p14:creationId xmlns:p14="http://schemas.microsoft.com/office/powerpoint/2010/main" val="28403736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lvl="0" indent="0" algn="just">
              <a:lnSpc>
                <a:spcPct val="110000"/>
              </a:lnSpc>
              <a:buNone/>
            </a:pPr>
            <a:r>
              <a:rPr lang="tr-TR" b="1" dirty="0" smtClean="0"/>
              <a:t>- Sürekli </a:t>
            </a:r>
            <a:r>
              <a:rPr lang="tr-TR" b="1" dirty="0"/>
              <a:t>gelişim sürecinde iyileştirmeye ve gelişime açık alanların tespitinde ilk adımdır. </a:t>
            </a:r>
          </a:p>
          <a:p>
            <a:pPr marL="0" lvl="0" indent="0" algn="just">
              <a:lnSpc>
                <a:spcPct val="110000"/>
              </a:lnSpc>
              <a:buNone/>
            </a:pPr>
            <a:r>
              <a:rPr lang="tr-TR" b="1" dirty="0"/>
              <a:t>Okul yönetiminde, eğitim öğretimde ve destek hizmetlerinde nelerin işe yarayıp nelerin yaramadığını bilmiyorsanız!!!</a:t>
            </a:r>
          </a:p>
          <a:p>
            <a:pPr marL="0" lvl="0" indent="0" algn="just">
              <a:lnSpc>
                <a:spcPct val="110000"/>
              </a:lnSpc>
              <a:buNone/>
            </a:pPr>
            <a:r>
              <a:rPr lang="tr-TR" b="1" dirty="0"/>
              <a:t>Çalışmalarınızı nelerin üzerine yapılandırıp, neleri iyileştirmeniz gerektiğini bilemezsiniz…</a:t>
            </a:r>
            <a:endParaRPr lang="tr-TR"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23</a:t>
            </a:fld>
            <a:endParaRPr lang="tr-T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Tree>
    <p:extLst>
      <p:ext uri="{BB962C8B-B14F-4D97-AF65-F5344CB8AC3E}">
        <p14:creationId xmlns:p14="http://schemas.microsoft.com/office/powerpoint/2010/main" val="374215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1458982"/>
            <a:ext cx="10856385" cy="4811574"/>
          </a:xfrm>
        </p:spPr>
        <p:txBody>
          <a:bodyPr wrap="square" anchor="ctr">
            <a:spAutoFit/>
          </a:bodyPr>
          <a:lstStyle/>
          <a:p>
            <a:pPr marL="0" indent="0" algn="just">
              <a:lnSpc>
                <a:spcPct val="100000"/>
              </a:lnSpc>
              <a:buNone/>
              <a:defRPr/>
            </a:pPr>
            <a:r>
              <a:rPr lang="tr-TR" altLang="tr-TR" sz="2000" b="1" i="1" dirty="0"/>
              <a:t>Öz Değerlendirme Nedir?</a:t>
            </a:r>
          </a:p>
          <a:p>
            <a:pPr algn="just">
              <a:lnSpc>
                <a:spcPct val="100000"/>
              </a:lnSpc>
              <a:defRPr/>
            </a:pPr>
            <a:endParaRPr lang="tr-TR" altLang="tr-TR" sz="2000" b="1" dirty="0"/>
          </a:p>
          <a:p>
            <a:pPr algn="just">
              <a:lnSpc>
                <a:spcPct val="100000"/>
              </a:lnSpc>
              <a:defRPr/>
            </a:pPr>
            <a:r>
              <a:rPr lang="tr-TR" altLang="tr-TR" sz="2000" b="1" dirty="0"/>
              <a:t>Planlamanın ve iyileştirmenin temelini oluşturur.</a:t>
            </a:r>
          </a:p>
          <a:p>
            <a:pPr algn="just">
              <a:lnSpc>
                <a:spcPct val="100000"/>
              </a:lnSpc>
              <a:defRPr/>
            </a:pPr>
            <a:endParaRPr lang="tr-TR" altLang="tr-TR" sz="2000" b="1" dirty="0"/>
          </a:p>
          <a:p>
            <a:pPr algn="just">
              <a:lnSpc>
                <a:spcPct val="100000"/>
              </a:lnSpc>
              <a:defRPr/>
            </a:pPr>
            <a:r>
              <a:rPr lang="tr-TR" altLang="tr-TR" sz="2000" b="1" dirty="0"/>
              <a:t>Öz değerlendirme sonuncunda bir okul yeterliklerini gösteren güçlü yönlerinin yanı sıra;  iyileştirmeye ihtiyaç duyulan yönlerini de ortaya çıkartarak  bu bilgilerle okulun stratejik planına geri bildirim sağlar ve sürekli gelişimi destekler.</a:t>
            </a:r>
          </a:p>
          <a:p>
            <a:pPr algn="just">
              <a:lnSpc>
                <a:spcPct val="100000"/>
              </a:lnSpc>
              <a:defRPr/>
            </a:pPr>
            <a:endParaRPr lang="tr-TR" altLang="tr-TR" sz="2000" b="1" dirty="0"/>
          </a:p>
          <a:p>
            <a:pPr algn="just">
              <a:lnSpc>
                <a:spcPct val="100000"/>
              </a:lnSpc>
              <a:defRPr/>
            </a:pPr>
            <a:r>
              <a:rPr lang="tr-TR" altLang="tr-TR" sz="2000" b="1" dirty="0"/>
              <a:t>Kendini gözden geçirme sürecinin okulun ayrılmaz bir parçası olması hedeflenmektedir.</a:t>
            </a:r>
          </a:p>
          <a:p>
            <a:pPr algn="just">
              <a:lnSpc>
                <a:spcPct val="100000"/>
              </a:lnSpc>
              <a:defRPr/>
            </a:pPr>
            <a:endParaRPr lang="tr-TR" altLang="tr-TR" sz="2000" b="1" dirty="0"/>
          </a:p>
          <a:p>
            <a:pPr algn="just">
              <a:lnSpc>
                <a:spcPct val="100000"/>
              </a:lnSpc>
              <a:defRPr/>
            </a:pPr>
            <a:r>
              <a:rPr lang="tr-TR" altLang="tr-TR" sz="2000" b="1" dirty="0"/>
              <a:t>Okuldaki herkesi kapsayan, personeli sürece dâhil ederek görüşlerini almayı ve başarılarının da  takdir edilmesini hedefleyen  bir süreçtir.</a:t>
            </a:r>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24</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Tree>
    <p:extLst>
      <p:ext uri="{BB962C8B-B14F-4D97-AF65-F5344CB8AC3E}">
        <p14:creationId xmlns:p14="http://schemas.microsoft.com/office/powerpoint/2010/main" val="22791128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1487979"/>
            <a:ext cx="10856385" cy="4067780"/>
          </a:xfrm>
        </p:spPr>
        <p:txBody>
          <a:bodyPr wrap="square" anchor="ctr">
            <a:spAutoFit/>
          </a:bodyPr>
          <a:lstStyle/>
          <a:p>
            <a:pPr marL="0" indent="0" algn="just">
              <a:lnSpc>
                <a:spcPct val="100000"/>
              </a:lnSpc>
              <a:buNone/>
              <a:defRPr/>
            </a:pPr>
            <a:r>
              <a:rPr lang="tr-TR" altLang="tr-TR" sz="2000" b="1" i="1" dirty="0"/>
              <a:t>Öz Değerlendirme Nedir?</a:t>
            </a:r>
          </a:p>
          <a:p>
            <a:pPr marL="0" indent="0" algn="just">
              <a:lnSpc>
                <a:spcPct val="100000"/>
              </a:lnSpc>
              <a:buNone/>
              <a:defRPr/>
            </a:pPr>
            <a:endParaRPr lang="tr-TR" altLang="tr-TR" sz="2000" b="1" dirty="0"/>
          </a:p>
          <a:p>
            <a:pPr algn="just">
              <a:lnSpc>
                <a:spcPct val="100000"/>
              </a:lnSpc>
              <a:defRPr/>
            </a:pPr>
            <a:r>
              <a:rPr lang="tr-TR" altLang="tr-TR" sz="2000" b="1" dirty="0"/>
              <a:t>Amaç değildir, sürekli gelişimi ve mükemmeli yakalamayı sağlayan bir araçtır.</a:t>
            </a:r>
          </a:p>
          <a:p>
            <a:pPr algn="just">
              <a:lnSpc>
                <a:spcPct val="100000"/>
              </a:lnSpc>
              <a:defRPr/>
            </a:pPr>
            <a:endParaRPr lang="tr-TR" altLang="tr-TR" sz="2000" b="1" dirty="0"/>
          </a:p>
          <a:p>
            <a:pPr algn="just">
              <a:lnSpc>
                <a:spcPct val="100000"/>
              </a:lnSpc>
              <a:defRPr/>
            </a:pPr>
            <a:r>
              <a:rPr lang="tr-TR" altLang="tr-TR" sz="2000" b="1" dirty="0"/>
              <a:t>Mevcut kanıtları kullanarak okulun performans düzeyinin belirlenmesini sağlar.</a:t>
            </a:r>
          </a:p>
          <a:p>
            <a:pPr algn="just">
              <a:lnSpc>
                <a:spcPct val="100000"/>
              </a:lnSpc>
              <a:defRPr/>
            </a:pPr>
            <a:endParaRPr lang="tr-TR" altLang="tr-TR" sz="2000" b="1" dirty="0"/>
          </a:p>
          <a:p>
            <a:pPr algn="just">
              <a:lnSpc>
                <a:spcPct val="100000"/>
              </a:lnSpc>
              <a:defRPr/>
            </a:pPr>
            <a:r>
              <a:rPr lang="tr-TR" altLang="tr-TR" sz="2000" b="1" dirty="0"/>
              <a:t>Öz değerlendirme, iç değerlendirme ve rehberlik ölçütleri, tek bir kalite geliştirme ve güvence sistemi oluşturmak için, Avrupa Mesleki Eğitim Kalite Güvencesi (EQAVET) kalite göstergeleri ile Avrupa Kalite Yönetim Çerçevesi (EFQM) ile bağlantılıdır.</a:t>
            </a:r>
          </a:p>
          <a:p>
            <a:pPr algn="just">
              <a:lnSpc>
                <a:spcPct val="100000"/>
              </a:lnSpc>
              <a:defRPr/>
            </a:pPr>
            <a:endParaRPr lang="tr-TR" altLang="tr-TR" sz="2000" b="1" dirty="0"/>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25</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Tree>
    <p:extLst>
      <p:ext uri="{BB962C8B-B14F-4D97-AF65-F5344CB8AC3E}">
        <p14:creationId xmlns:p14="http://schemas.microsoft.com/office/powerpoint/2010/main" val="3357827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26</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7" name="5 İçerik Yer Tutucusu"/>
          <p:cNvSpPr txBox="1">
            <a:spLocks/>
          </p:cNvSpPr>
          <p:nvPr/>
        </p:nvSpPr>
        <p:spPr>
          <a:xfrm>
            <a:off x="609600" y="1460501"/>
            <a:ext cx="10972800" cy="5281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altLang="tr-TR" sz="2000" b="1" i="1" dirty="0"/>
              <a:t>Mesleki Eğitimde Kalite Güvencesi  (EQAVET)</a:t>
            </a:r>
          </a:p>
          <a:p>
            <a:pPr algn="just">
              <a:lnSpc>
                <a:spcPct val="100000"/>
              </a:lnSpc>
              <a:spcBef>
                <a:spcPts val="0"/>
              </a:spcBef>
            </a:pPr>
            <a:endParaRPr lang="tr-TR" altLang="tr-TR" sz="2000" dirty="0"/>
          </a:p>
          <a:p>
            <a:pPr algn="just"/>
            <a:r>
              <a:rPr lang="tr-TR" altLang="tr-TR" sz="2000" dirty="0"/>
              <a:t>EQAVET, Avrupa Kalite Güvencesi Referans </a:t>
            </a:r>
            <a:r>
              <a:rPr lang="tr-TR" altLang="tr-TR" sz="2000" dirty="0" err="1"/>
              <a:t>Çerçevesi'ni</a:t>
            </a:r>
            <a:r>
              <a:rPr lang="tr-TR" altLang="tr-TR" sz="2000" dirty="0"/>
              <a:t> (EQARF) kullanarak Mesleki ve Teknik Eğitim’de kalite güvencesinin geliştirilmesi ve Avrupa'daki işbirliğini teşvik etmek için Üye Devletler, Sosyal Ortaklar ve Avrupa Komisyonu'nu bir araya getiren bir uygulama topluluğudur.</a:t>
            </a:r>
          </a:p>
          <a:p>
            <a:pPr algn="just"/>
            <a:endParaRPr lang="tr-TR" altLang="tr-TR" sz="2000" dirty="0"/>
          </a:p>
          <a:p>
            <a:pPr algn="just"/>
            <a:r>
              <a:rPr lang="tr-TR" altLang="tr-TR" sz="2000" dirty="0"/>
              <a:t>EQAVET Avrupa seviyesinde ve ulusal seviyede mesleki eğitim ve öğretim sisteminin kalite güvencesine sistematik bir yaklaşım geliştirmeyi amaçlayan kalite iyileştirme ve kalite güvence döngüsü üzerine inşa edilmiştir.</a:t>
            </a:r>
          </a:p>
        </p:txBody>
      </p:sp>
    </p:spTree>
    <p:extLst>
      <p:ext uri="{BB962C8B-B14F-4D97-AF65-F5344CB8AC3E}">
        <p14:creationId xmlns:p14="http://schemas.microsoft.com/office/powerpoint/2010/main" val="882652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lgn="just"/>
            <a:r>
              <a:rPr lang="tr-TR" b="1" dirty="0" smtClean="0"/>
              <a:t>    Bir </a:t>
            </a:r>
            <a:r>
              <a:rPr lang="tr-TR" b="1" dirty="0"/>
              <a:t>sefere mahsus ödül süreci ya da bir ‘teftiş’ değildir. </a:t>
            </a:r>
          </a:p>
          <a:p>
            <a:pPr lvl="0" algn="just"/>
            <a:endParaRPr lang="tr-TR" b="1" dirty="0"/>
          </a:p>
          <a:p>
            <a:pPr lvl="0" algn="just"/>
            <a:r>
              <a:rPr lang="tr-TR" b="1" dirty="0" smtClean="0"/>
              <a:t>    Zorlayıcı </a:t>
            </a:r>
            <a:r>
              <a:rPr lang="tr-TR" b="1" dirty="0"/>
              <a:t>ya da mekanik bir süreç değildir</a:t>
            </a:r>
            <a:r>
              <a:rPr lang="tr-TR" b="1" dirty="0" smtClean="0"/>
              <a:t>.</a:t>
            </a:r>
          </a:p>
          <a:p>
            <a:pPr lvl="0" algn="just"/>
            <a:endParaRPr lang="tr-TR" b="1" dirty="0"/>
          </a:p>
          <a:p>
            <a:pPr lvl="0" algn="just"/>
            <a:r>
              <a:rPr lang="tr-TR" b="1" dirty="0" smtClean="0"/>
              <a:t>     Kişilerin </a:t>
            </a:r>
            <a:r>
              <a:rPr lang="tr-TR" b="1" dirty="0"/>
              <a:t>yaptığı işten heyecan duyduğu; yenilikçilik ve gelişim ruhunun hakim olduğu bir süreçtir. </a:t>
            </a:r>
          </a:p>
          <a:p>
            <a:pPr marL="0" indent="0">
              <a:buNone/>
            </a:pPr>
            <a:endParaRPr lang="tr-TR"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27</a:t>
            </a:fld>
            <a:endParaRPr lang="tr-TR"/>
          </a:p>
        </p:txBody>
      </p:sp>
      <p:sp>
        <p:nvSpPr>
          <p:cNvPr id="5" name="1 Başlık"/>
          <p:cNvSpPr txBox="1">
            <a:spLocks/>
          </p:cNvSpPr>
          <p:nvPr/>
        </p:nvSpPr>
        <p:spPr>
          <a:xfrm>
            <a:off x="616225" y="1178493"/>
            <a:ext cx="11032435" cy="370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smtClean="0">
                <a:solidFill>
                  <a:schemeClr val="tx2"/>
                </a:solidFill>
                <a:latin typeface="Franklin Gothic Heavy" panose="020B0903020102020204" pitchFamily="34" charset="0"/>
              </a:rPr>
              <a:t>Öz Değerlendirme </a:t>
            </a:r>
            <a:r>
              <a:rPr lang="tr-TR" sz="4000" b="1" i="1" u="sng" dirty="0" smtClean="0">
                <a:solidFill>
                  <a:schemeClr val="tx2"/>
                </a:solidFill>
                <a:latin typeface="Franklin Gothic Heavy" panose="020B0903020102020204" pitchFamily="34" charset="0"/>
              </a:rPr>
              <a:t>NE DEĞİLDİR?</a:t>
            </a:r>
            <a:endParaRPr lang="tr-TR" sz="4000" b="1" i="1" u="sng" dirty="0">
              <a:solidFill>
                <a:schemeClr val="tx2"/>
              </a:solidFill>
              <a:latin typeface="Franklin Gothic Heavy" panose="020B0903020102020204" pitchFamily="34" charset="0"/>
            </a:endParaRPr>
          </a:p>
        </p:txBody>
      </p:sp>
    </p:spTree>
    <p:extLst>
      <p:ext uri="{BB962C8B-B14F-4D97-AF65-F5344CB8AC3E}">
        <p14:creationId xmlns:p14="http://schemas.microsoft.com/office/powerpoint/2010/main" val="429538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lvl="0" algn="just"/>
            <a:endParaRPr lang="tr-TR" b="1" dirty="0" smtClean="0"/>
          </a:p>
          <a:p>
            <a:pPr lvl="0" algn="just"/>
            <a:r>
              <a:rPr lang="tr-TR" b="1" dirty="0" smtClean="0"/>
              <a:t>Yalnızca </a:t>
            </a:r>
            <a:r>
              <a:rPr lang="tr-TR" b="1" dirty="0"/>
              <a:t>okul yönetimini değil, herkesi kapsar.</a:t>
            </a:r>
          </a:p>
          <a:p>
            <a:pPr lvl="0" algn="just">
              <a:buNone/>
            </a:pPr>
            <a:endParaRPr lang="tr-TR" b="1" dirty="0"/>
          </a:p>
          <a:p>
            <a:pPr lvl="0" algn="just"/>
            <a:r>
              <a:rPr lang="tr-TR" b="1" dirty="0"/>
              <a:t>Anı, olay veya kanıta dayandırılamayan geri bildirimleri temel almaz</a:t>
            </a:r>
            <a:r>
              <a:rPr lang="tr-TR" b="1" dirty="0" smtClean="0"/>
              <a:t>.</a:t>
            </a:r>
          </a:p>
          <a:p>
            <a:pPr marL="0" lvl="0" indent="0" algn="just">
              <a:buNone/>
            </a:pPr>
            <a:r>
              <a:rPr lang="tr-TR" b="1" dirty="0" smtClean="0"/>
              <a:t> </a:t>
            </a:r>
            <a:endParaRPr lang="tr-TR" b="1" dirty="0"/>
          </a:p>
          <a:p>
            <a:pPr algn="just"/>
            <a:r>
              <a:rPr lang="tr-TR" b="1" dirty="0" smtClean="0"/>
              <a:t>Öz </a:t>
            </a:r>
            <a:r>
              <a:rPr lang="tr-TR" b="1" dirty="0"/>
              <a:t>değerlendirme sürecinde çıktıların doğruluğu ve kesinliği kanıta dayalı verilerle sağlanır. </a:t>
            </a:r>
          </a:p>
          <a:p>
            <a:pPr lvl="0" algn="just">
              <a:buNone/>
            </a:pPr>
            <a:endParaRPr lang="tr-TR" b="1" dirty="0"/>
          </a:p>
          <a:p>
            <a:pPr algn="just"/>
            <a:r>
              <a:rPr lang="tr-TR" b="1" dirty="0"/>
              <a:t>Kendi içerisinde sonu yoktur, devamlılığı olan bir süreçtir.</a:t>
            </a:r>
          </a:p>
          <a:p>
            <a:pPr marL="0" indent="0">
              <a:buNone/>
            </a:pPr>
            <a:endParaRPr lang="tr-TR"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28</a:t>
            </a:fld>
            <a:endParaRPr lang="tr-TR"/>
          </a:p>
        </p:txBody>
      </p:sp>
      <p:sp>
        <p:nvSpPr>
          <p:cNvPr id="5" name="1 Başlık"/>
          <p:cNvSpPr txBox="1">
            <a:spLocks/>
          </p:cNvSpPr>
          <p:nvPr/>
        </p:nvSpPr>
        <p:spPr>
          <a:xfrm>
            <a:off x="616225" y="1178493"/>
            <a:ext cx="11032435" cy="370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smtClean="0">
                <a:solidFill>
                  <a:schemeClr val="tx2"/>
                </a:solidFill>
                <a:latin typeface="Franklin Gothic Heavy" panose="020B0903020102020204" pitchFamily="34" charset="0"/>
              </a:rPr>
              <a:t>Öz Değerlendirme </a:t>
            </a:r>
            <a:r>
              <a:rPr lang="tr-TR" sz="4000" b="1" i="1" u="sng" dirty="0" smtClean="0">
                <a:solidFill>
                  <a:schemeClr val="tx2"/>
                </a:solidFill>
                <a:latin typeface="Franklin Gothic Heavy" panose="020B0903020102020204" pitchFamily="34" charset="0"/>
              </a:rPr>
              <a:t>NE DEĞİLDİR?</a:t>
            </a:r>
            <a:endParaRPr lang="tr-TR" sz="4000" b="1" i="1" u="sng" dirty="0">
              <a:solidFill>
                <a:schemeClr val="tx2"/>
              </a:solidFill>
              <a:latin typeface="Franklin Gothic Heavy" panose="020B0903020102020204" pitchFamily="34" charset="0"/>
            </a:endParaRPr>
          </a:p>
        </p:txBody>
      </p:sp>
    </p:spTree>
    <p:extLst>
      <p:ext uri="{BB962C8B-B14F-4D97-AF65-F5344CB8AC3E}">
        <p14:creationId xmlns:p14="http://schemas.microsoft.com/office/powerpoint/2010/main" val="3359462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lgn="just"/>
            <a:endParaRPr lang="tr-TR" b="1" dirty="0" smtClean="0"/>
          </a:p>
          <a:p>
            <a:pPr lvl="0" algn="just"/>
            <a:r>
              <a:rPr lang="tr-TR" b="1" dirty="0" smtClean="0"/>
              <a:t>Başarılı </a:t>
            </a:r>
            <a:r>
              <a:rPr lang="tr-TR" b="1" dirty="0"/>
              <a:t>olduğunuz alanları dışlayan bir yaklaşım değildir. </a:t>
            </a:r>
          </a:p>
          <a:p>
            <a:pPr lvl="0" algn="just"/>
            <a:endParaRPr lang="tr-TR" b="1" dirty="0"/>
          </a:p>
          <a:p>
            <a:pPr algn="just"/>
            <a:r>
              <a:rPr lang="tr-TR" b="1" dirty="0"/>
              <a:t>Sadece performans göstergelerinden ibaret değildir. </a:t>
            </a:r>
            <a:endParaRPr lang="tr-TR" b="1" dirty="0" smtClean="0"/>
          </a:p>
          <a:p>
            <a:pPr marL="0" indent="0" algn="just">
              <a:buNone/>
            </a:pPr>
            <a:endParaRPr lang="tr-TR" b="1" dirty="0"/>
          </a:p>
          <a:p>
            <a:pPr algn="just"/>
            <a:r>
              <a:rPr lang="tr-TR" b="1" dirty="0"/>
              <a:t>Okuldaki tüm </a:t>
            </a:r>
            <a:r>
              <a:rPr lang="tr-TR" b="1" dirty="0" err="1"/>
              <a:t>sosyo</a:t>
            </a:r>
            <a:r>
              <a:rPr lang="tr-TR" b="1" dirty="0"/>
              <a:t>-kültürel, bilimsel, sanatsal vb. tüm faaliyetlerin değerlendirilmesini içerir. </a:t>
            </a:r>
          </a:p>
          <a:p>
            <a:pPr marL="0" indent="0">
              <a:buNone/>
            </a:pPr>
            <a:endParaRPr lang="tr-TR"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29</a:t>
            </a:fld>
            <a:endParaRPr lang="tr-TR"/>
          </a:p>
        </p:txBody>
      </p:sp>
      <p:sp>
        <p:nvSpPr>
          <p:cNvPr id="5" name="1 Başlık"/>
          <p:cNvSpPr txBox="1">
            <a:spLocks/>
          </p:cNvSpPr>
          <p:nvPr/>
        </p:nvSpPr>
        <p:spPr>
          <a:xfrm>
            <a:off x="616225" y="1178493"/>
            <a:ext cx="11032435" cy="370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dirty="0" smtClean="0">
                <a:solidFill>
                  <a:schemeClr val="tx2"/>
                </a:solidFill>
                <a:latin typeface="Franklin Gothic Heavy" panose="020B0903020102020204" pitchFamily="34" charset="0"/>
              </a:rPr>
              <a:t>Öz Değerlendirme </a:t>
            </a:r>
            <a:r>
              <a:rPr lang="tr-TR" sz="4000" b="1" i="1" u="sng" dirty="0" smtClean="0">
                <a:solidFill>
                  <a:schemeClr val="tx2"/>
                </a:solidFill>
                <a:latin typeface="Franklin Gothic Heavy" panose="020B0903020102020204" pitchFamily="34" charset="0"/>
              </a:rPr>
              <a:t>NE DEĞİLDİR?</a:t>
            </a:r>
            <a:endParaRPr lang="tr-TR" sz="4000" b="1" i="1" u="sng" dirty="0">
              <a:solidFill>
                <a:schemeClr val="tx2"/>
              </a:solidFill>
              <a:latin typeface="Franklin Gothic Heavy" panose="020B0903020102020204" pitchFamily="34" charset="0"/>
            </a:endParaRPr>
          </a:p>
        </p:txBody>
      </p:sp>
    </p:spTree>
    <p:extLst>
      <p:ext uri="{BB962C8B-B14F-4D97-AF65-F5344CB8AC3E}">
        <p14:creationId xmlns:p14="http://schemas.microsoft.com/office/powerpoint/2010/main" val="394719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3</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İçerik Yer Tutucusu 1"/>
          <p:cNvSpPr>
            <a:spLocks noGrp="1"/>
          </p:cNvSpPr>
          <p:nvPr>
            <p:ph idx="1"/>
          </p:nvPr>
        </p:nvSpPr>
        <p:spPr>
          <a:xfrm>
            <a:off x="838200" y="1460501"/>
            <a:ext cx="10515600" cy="4716462"/>
          </a:xfrm>
        </p:spPr>
        <p:txBody>
          <a:bodyPr>
            <a:normAutofit lnSpcReduction="10000"/>
          </a:bodyPr>
          <a:lstStyle/>
          <a:p>
            <a:pPr marL="0" indent="0">
              <a:buNone/>
            </a:pPr>
            <a:r>
              <a:rPr lang="tr-TR" sz="2000" b="1" i="1" dirty="0"/>
              <a:t>Gerçekleştirilen Çalışmalar (Proje Dönemi)</a:t>
            </a:r>
          </a:p>
          <a:p>
            <a:pPr marL="0" indent="0" algn="just">
              <a:buNone/>
            </a:pPr>
            <a:endParaRPr lang="tr-TR" altLang="tr-TR" sz="2000" dirty="0"/>
          </a:p>
          <a:p>
            <a:pPr algn="just"/>
            <a:r>
              <a:rPr lang="tr-TR" altLang="tr-TR" sz="2000" dirty="0"/>
              <a:t>Başlangıç aşamasında (Kasım 2012-Nisan 2013) 10 mesleki ve teknik eğitim lisesi ve 5 meslek yüksekokulu, uzmanlardan oluşan bir heyet tarafından ikişer gün ziyaret edilerek, okullarda odak grup çalışmaları yapılmıştır.</a:t>
            </a:r>
          </a:p>
          <a:p>
            <a:pPr algn="just"/>
            <a:endParaRPr lang="tr-TR" altLang="tr-TR" sz="2000" dirty="0"/>
          </a:p>
          <a:p>
            <a:pPr algn="just"/>
            <a:r>
              <a:rPr lang="tr-TR" altLang="tr-TR" sz="2000" dirty="0"/>
              <a:t>İkinci aşamada; okullardan elde edilen bilgiler ışığında </a:t>
            </a:r>
            <a:r>
              <a:rPr lang="tr-TR" altLang="tr-TR" sz="2000" b="1" dirty="0"/>
              <a:t>Avrupa Kalite Güvence Referans Çerçevesi (EQARF)</a:t>
            </a:r>
            <a:r>
              <a:rPr lang="tr-TR" altLang="tr-TR" sz="2000" dirty="0"/>
              <a:t> ile uyumlu </a:t>
            </a:r>
            <a:r>
              <a:rPr lang="tr-TR" altLang="tr-TR" sz="2000" b="1" dirty="0"/>
              <a:t>Öz Değerlendirme Rehberi </a:t>
            </a:r>
            <a:r>
              <a:rPr lang="tr-TR" altLang="tr-TR" sz="2000" dirty="0"/>
              <a:t>oluşturulmuştur. </a:t>
            </a:r>
          </a:p>
          <a:p>
            <a:pPr algn="just">
              <a:buNone/>
            </a:pPr>
            <a:endParaRPr lang="tr-TR" altLang="tr-TR" sz="2000" dirty="0"/>
          </a:p>
          <a:p>
            <a:pPr algn="just"/>
            <a:r>
              <a:rPr lang="tr-TR" altLang="tr-TR" sz="2000" dirty="0"/>
              <a:t>Üçüncü aşamada, 21 Pilot ilde, iki defa, birer günlük </a:t>
            </a:r>
            <a:r>
              <a:rPr lang="tr-TR" altLang="tr-TR" sz="2000" dirty="0" err="1"/>
              <a:t>çalıştaylar</a:t>
            </a:r>
            <a:r>
              <a:rPr lang="tr-TR" altLang="tr-TR" sz="2000" dirty="0"/>
              <a:t> gerçekleştirilmiştir. Bu </a:t>
            </a:r>
            <a:r>
              <a:rPr lang="tr-TR" altLang="tr-TR" sz="2000" dirty="0" err="1"/>
              <a:t>çalıştaylarda</a:t>
            </a:r>
            <a:r>
              <a:rPr lang="tr-TR" altLang="tr-TR" sz="2000" dirty="0"/>
              <a:t> Öz Değerlendirme Rehberi ilgili tüm tarafların temsilcilerinin yer aldığı çalışmada tanıtılmış ve görüşler alınmıştır. </a:t>
            </a:r>
          </a:p>
          <a:p>
            <a:pPr marL="0" indent="0" algn="just">
              <a:buNone/>
            </a:pPr>
            <a:r>
              <a:rPr lang="tr-TR" sz="2000" dirty="0"/>
              <a:t>(Pilot iller: Ağrı, Bingöl, Bitlis, Çorum, Diyarbakır, Erzincan, Gaziantep, Hakkari, Iğdır, Kahramanmaraş, Kastamonu, Kilis, Mardin, Muş, Ordu, Rize, Sivas, Siirt, Trabzon, Van ve Yozgat)</a:t>
            </a:r>
          </a:p>
          <a:p>
            <a:pPr algn="just"/>
            <a:endParaRPr lang="tr-TR" altLang="tr-TR" sz="2000" dirty="0"/>
          </a:p>
          <a:p>
            <a:endParaRPr lang="tr-TR" sz="2000" dirty="0"/>
          </a:p>
        </p:txBody>
      </p:sp>
    </p:spTree>
    <p:extLst>
      <p:ext uri="{BB962C8B-B14F-4D97-AF65-F5344CB8AC3E}">
        <p14:creationId xmlns:p14="http://schemas.microsoft.com/office/powerpoint/2010/main" val="2703235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30</a:t>
            </a:fld>
            <a:endParaRPr lang="tr-TR"/>
          </a:p>
        </p:txBody>
      </p:sp>
      <p:sp>
        <p:nvSpPr>
          <p:cNvPr id="7" name="1 Başlık"/>
          <p:cNvSpPr>
            <a:spLocks noGrp="1"/>
          </p:cNvSpPr>
          <p:nvPr>
            <p:ph type="title"/>
          </p:nvPr>
        </p:nvSpPr>
        <p:spPr>
          <a:xfrm>
            <a:off x="742112" y="1520454"/>
            <a:ext cx="9036496" cy="1143000"/>
          </a:xfrm>
        </p:spPr>
        <p:txBody>
          <a:bodyPr>
            <a:normAutofit fontScale="90000"/>
          </a:bodyPr>
          <a:lstStyle/>
          <a:p>
            <a:r>
              <a:rPr lang="tr-TR" b="1" dirty="0" smtClean="0">
                <a:solidFill>
                  <a:schemeClr val="tx2"/>
                </a:solidFill>
                <a:latin typeface="Arial Black" panose="020B0A04020102020204" pitchFamily="34" charset="0"/>
              </a:rPr>
              <a:t>Öz değerlendirme neler sağlar?</a:t>
            </a:r>
            <a:endParaRPr lang="en-US" b="1" dirty="0">
              <a:solidFill>
                <a:schemeClr val="tx2"/>
              </a:solidFill>
              <a:latin typeface="Arial Black" panose="020B0A04020102020204" pitchFamily="34" charset="0"/>
            </a:endParaRPr>
          </a:p>
        </p:txBody>
      </p:sp>
      <p:sp>
        <p:nvSpPr>
          <p:cNvPr id="8" name="2 İçerik Yer Tutucusu"/>
          <p:cNvSpPr>
            <a:spLocks noGrp="1"/>
          </p:cNvSpPr>
          <p:nvPr>
            <p:ph idx="1"/>
          </p:nvPr>
        </p:nvSpPr>
        <p:spPr>
          <a:xfrm>
            <a:off x="1209656" y="2631960"/>
            <a:ext cx="8424936" cy="4896544"/>
          </a:xfrm>
        </p:spPr>
        <p:txBody>
          <a:bodyPr>
            <a:noAutofit/>
          </a:bodyPr>
          <a:lstStyle/>
          <a:p>
            <a:pPr algn="just"/>
            <a:r>
              <a:rPr lang="tr-TR" b="1" dirty="0"/>
              <a:t>Mesleki eğitim kurumundaki tüm etkinliklerin genel ve sistematik görünümü hakkında bilgi verir,</a:t>
            </a:r>
            <a:endParaRPr lang="en-US" b="1" dirty="0"/>
          </a:p>
          <a:p>
            <a:pPr algn="just"/>
            <a:r>
              <a:rPr lang="tr-TR" b="1" dirty="0"/>
              <a:t>Kurumun yapmak istedikleri ile elde edilen sonuçlar arasındaki uyumun doğrulanmasını sağlar,</a:t>
            </a:r>
          </a:p>
          <a:p>
            <a:pPr algn="just"/>
            <a:r>
              <a:rPr lang="tr-TR" b="1" dirty="0"/>
              <a:t>Tecrübelere dayalı olarak mantıklı çözüm üretilmesine imkan verir, </a:t>
            </a:r>
            <a:endParaRPr lang="en-US" b="1" dirty="0"/>
          </a:p>
        </p:txBody>
      </p:sp>
    </p:spTree>
    <p:extLst>
      <p:ext uri="{BB962C8B-B14F-4D97-AF65-F5344CB8AC3E}">
        <p14:creationId xmlns:p14="http://schemas.microsoft.com/office/powerpoint/2010/main" val="428072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31</a:t>
            </a:fld>
            <a:endParaRPr lang="tr-TR"/>
          </a:p>
        </p:txBody>
      </p:sp>
      <p:sp>
        <p:nvSpPr>
          <p:cNvPr id="5" name="1 Başlık"/>
          <p:cNvSpPr>
            <a:spLocks noGrp="1"/>
          </p:cNvSpPr>
          <p:nvPr>
            <p:ph type="title"/>
          </p:nvPr>
        </p:nvSpPr>
        <p:spPr>
          <a:xfrm>
            <a:off x="1298696" y="977122"/>
            <a:ext cx="9036496" cy="1143000"/>
          </a:xfrm>
        </p:spPr>
        <p:txBody>
          <a:bodyPr>
            <a:normAutofit fontScale="90000"/>
          </a:bodyPr>
          <a:lstStyle/>
          <a:p>
            <a:r>
              <a:rPr lang="tr-TR" b="1" dirty="0" smtClean="0">
                <a:solidFill>
                  <a:schemeClr val="tx2"/>
                </a:solidFill>
                <a:latin typeface="Arial Black" panose="020B0A04020102020204" pitchFamily="34" charset="0"/>
              </a:rPr>
              <a:t>Öz değerlendirme neler sağlar?</a:t>
            </a:r>
            <a:endParaRPr lang="en-US" b="1" dirty="0">
              <a:solidFill>
                <a:schemeClr val="tx2"/>
              </a:solidFill>
              <a:latin typeface="Arial Black" panose="020B0A04020102020204" pitchFamily="34" charset="0"/>
            </a:endParaRPr>
          </a:p>
        </p:txBody>
      </p:sp>
      <p:sp>
        <p:nvSpPr>
          <p:cNvPr id="6" name="2 İçerik Yer Tutucusu"/>
          <p:cNvSpPr>
            <a:spLocks noGrp="1"/>
          </p:cNvSpPr>
          <p:nvPr>
            <p:ph idx="1"/>
          </p:nvPr>
        </p:nvSpPr>
        <p:spPr>
          <a:xfrm>
            <a:off x="1766240" y="2088628"/>
            <a:ext cx="8424936" cy="4896544"/>
          </a:xfrm>
        </p:spPr>
        <p:txBody>
          <a:bodyPr>
            <a:noAutofit/>
          </a:bodyPr>
          <a:lstStyle/>
          <a:p>
            <a:pPr marL="176213" indent="-176213"/>
            <a:r>
              <a:rPr lang="tr-TR" b="1" dirty="0"/>
              <a:t>Çok fazla iyileştirilecek alan olması durumunda iyileştirilmesi gereken alanlar arasında öncelikli olanların belirlenmesine yardımcı olur,</a:t>
            </a:r>
            <a:endParaRPr lang="en-US" b="1" dirty="0"/>
          </a:p>
          <a:p>
            <a:pPr marL="176213" indent="-176213"/>
            <a:r>
              <a:rPr lang="tr-TR" b="1" dirty="0"/>
              <a:t>Süreklilik sağlar, değerlendirme planlama ve uygulamanın tabii bir parçasıdır,</a:t>
            </a:r>
            <a:endParaRPr lang="en-US" b="1" dirty="0"/>
          </a:p>
          <a:p>
            <a:pPr marL="176213" indent="-176213"/>
            <a:r>
              <a:rPr lang="tr-TR" b="1" dirty="0"/>
              <a:t>Süreç boyunca tüm katkıda bulunanların  gelecek görevlere odaklanmaları ve motive olmaları için  ortak  karara varmalarını sağlar,</a:t>
            </a:r>
            <a:endParaRPr lang="en-US" b="1" dirty="0"/>
          </a:p>
        </p:txBody>
      </p:sp>
    </p:spTree>
    <p:extLst>
      <p:ext uri="{BB962C8B-B14F-4D97-AF65-F5344CB8AC3E}">
        <p14:creationId xmlns:p14="http://schemas.microsoft.com/office/powerpoint/2010/main" val="774303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32</a:t>
            </a:fld>
            <a:endParaRPr lang="tr-TR"/>
          </a:p>
        </p:txBody>
      </p:sp>
      <p:sp>
        <p:nvSpPr>
          <p:cNvPr id="5" name="2 İçerik Yer Tutucusu"/>
          <p:cNvSpPr>
            <a:spLocks noGrp="1"/>
          </p:cNvSpPr>
          <p:nvPr>
            <p:ph idx="1"/>
          </p:nvPr>
        </p:nvSpPr>
        <p:spPr>
          <a:xfrm>
            <a:off x="1967928" y="2024124"/>
            <a:ext cx="8435280" cy="5328592"/>
          </a:xfrm>
        </p:spPr>
        <p:txBody>
          <a:bodyPr>
            <a:noAutofit/>
          </a:bodyPr>
          <a:lstStyle/>
          <a:p>
            <a:pPr algn="just"/>
            <a:r>
              <a:rPr lang="tr-TR" b="1" dirty="0" smtClean="0"/>
              <a:t>Etkililik, temel seviyede verilerin değerlendirilmesi ve alınan kişisel kararların daha faydalı hale dönüştürülmesine yardımcı olur,</a:t>
            </a:r>
            <a:endParaRPr lang="en-US" b="1" dirty="0" smtClean="0"/>
          </a:p>
          <a:p>
            <a:pPr algn="just"/>
            <a:r>
              <a:rPr lang="tr-TR" b="1" dirty="0" smtClean="0"/>
              <a:t>Bölgesel ihtiyaçlara göre etkinliklerin esnekliğine ve uygunluğuna imkan verir,</a:t>
            </a:r>
            <a:endParaRPr lang="en-US" b="1" dirty="0" smtClean="0"/>
          </a:p>
          <a:p>
            <a:pPr algn="just"/>
            <a:r>
              <a:rPr lang="tr-TR" b="1" dirty="0" smtClean="0"/>
              <a:t>Delilere dayalı değerlendirme sağlar,</a:t>
            </a:r>
          </a:p>
          <a:p>
            <a:pPr algn="just"/>
            <a:r>
              <a:rPr lang="tr-TR" b="1" dirty="0" smtClean="0"/>
              <a:t>Periyodik öz değerlendirme zamanla ilerlemenin (ölçülmesini) gözlemlenmesini sağlar,</a:t>
            </a:r>
          </a:p>
        </p:txBody>
      </p:sp>
      <p:sp>
        <p:nvSpPr>
          <p:cNvPr id="6" name="1 Başlık"/>
          <p:cNvSpPr>
            <a:spLocks noGrp="1"/>
          </p:cNvSpPr>
          <p:nvPr>
            <p:ph type="title"/>
          </p:nvPr>
        </p:nvSpPr>
        <p:spPr>
          <a:xfrm>
            <a:off x="1510728" y="1030002"/>
            <a:ext cx="9144000" cy="1143000"/>
          </a:xfrm>
        </p:spPr>
        <p:txBody>
          <a:bodyPr>
            <a:normAutofit fontScale="90000"/>
          </a:bodyPr>
          <a:lstStyle/>
          <a:p>
            <a:r>
              <a:rPr lang="tr-TR" b="1" dirty="0" smtClean="0">
                <a:solidFill>
                  <a:schemeClr val="tx2"/>
                </a:solidFill>
                <a:latin typeface="Arial Black" panose="020B0A04020102020204" pitchFamily="34" charset="0"/>
              </a:rPr>
              <a:t>Öz değerlendirme neler sağlar?</a:t>
            </a:r>
            <a:endParaRPr lang="en-US" b="1"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895753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1474078"/>
            <a:ext cx="10856385" cy="3790781"/>
          </a:xfrm>
        </p:spPr>
        <p:txBody>
          <a:bodyPr wrap="square" anchor="ctr">
            <a:spAutoFit/>
          </a:bodyPr>
          <a:lstStyle/>
          <a:p>
            <a:pPr marL="0" indent="0" algn="just">
              <a:buNone/>
              <a:defRPr/>
            </a:pPr>
            <a:r>
              <a:rPr lang="tr-TR" sz="2000" b="1" i="1" dirty="0"/>
              <a:t>Yöntem</a:t>
            </a:r>
          </a:p>
          <a:p>
            <a:pPr algn="just">
              <a:defRPr/>
            </a:pPr>
            <a:endParaRPr lang="tr-TR" sz="2000" dirty="0"/>
          </a:p>
          <a:p>
            <a:pPr algn="just">
              <a:defRPr/>
            </a:pPr>
            <a:r>
              <a:rPr lang="tr-TR" sz="2000" dirty="0"/>
              <a:t>Öz değerlendirme çalışmaları, hazırlanan öz değerlendirme web </a:t>
            </a:r>
            <a:r>
              <a:rPr lang="tr-TR" sz="2000" dirty="0" err="1"/>
              <a:t>portalı</a:t>
            </a:r>
            <a:r>
              <a:rPr lang="tr-TR" sz="2000" dirty="0"/>
              <a:t> üzerinden yürütülmektedir </a:t>
            </a:r>
            <a:r>
              <a:rPr lang="tr-TR" sz="2000" b="1" dirty="0">
                <a:solidFill>
                  <a:schemeClr val="accent1"/>
                </a:solidFill>
              </a:rPr>
              <a:t>(http://ozdegerlendirme.meb.gov.tr)</a:t>
            </a:r>
            <a:r>
              <a:rPr lang="tr-TR" sz="2000" dirty="0"/>
              <a:t>.</a:t>
            </a:r>
          </a:p>
          <a:p>
            <a:pPr algn="just">
              <a:buNone/>
              <a:defRPr/>
            </a:pPr>
            <a:endParaRPr lang="tr-TR" sz="2000" b="1" dirty="0">
              <a:solidFill>
                <a:srgbClr val="FF0000"/>
              </a:solidFill>
              <a:effectLst>
                <a:outerShdw blurRad="38100" dist="38100" dir="2700000" algn="tl">
                  <a:srgbClr val="000000">
                    <a:alpha val="43137"/>
                  </a:srgbClr>
                </a:outerShdw>
              </a:effectLst>
            </a:endParaRPr>
          </a:p>
          <a:p>
            <a:pPr algn="just">
              <a:defRPr/>
            </a:pPr>
            <a:r>
              <a:rPr lang="tr-TR" sz="2000" dirty="0"/>
              <a:t>Öz değerlendirmede oluşturulan çerçeve; alan, zümre, rehberlik ve destek birimleri gibi okuldaki tüm kademelere uygulanır.</a:t>
            </a:r>
          </a:p>
          <a:p>
            <a:pPr algn="just">
              <a:buNone/>
              <a:defRPr/>
            </a:pPr>
            <a:endParaRPr lang="tr-TR" sz="2000" dirty="0"/>
          </a:p>
          <a:p>
            <a:pPr algn="just">
              <a:defRPr/>
            </a:pPr>
            <a:r>
              <a:rPr lang="tr-TR" sz="2000" dirty="0"/>
              <a:t>Ayrıca öğrenci temsilcisi, alanlara yönelik sektör temsilcisi ve öğrenci velisinin de görüşleri alınır. </a:t>
            </a:r>
          </a:p>
          <a:p>
            <a:pPr algn="just">
              <a:lnSpc>
                <a:spcPct val="100000"/>
              </a:lnSpc>
              <a:defRPr/>
            </a:pPr>
            <a:endParaRPr lang="tr-TR" altLang="tr-TR" sz="2000" dirty="0"/>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33</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Tree>
    <p:extLst>
      <p:ext uri="{BB962C8B-B14F-4D97-AF65-F5344CB8AC3E}">
        <p14:creationId xmlns:p14="http://schemas.microsoft.com/office/powerpoint/2010/main" val="2775122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34</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Dikdörtgen 1"/>
          <p:cNvSpPr/>
          <p:nvPr/>
        </p:nvSpPr>
        <p:spPr>
          <a:xfrm>
            <a:off x="1404481" y="6149267"/>
            <a:ext cx="5329216" cy="369332"/>
          </a:xfrm>
          <a:prstGeom prst="rect">
            <a:avLst/>
          </a:prstGeom>
        </p:spPr>
        <p:txBody>
          <a:bodyPr wrap="none">
            <a:spAutoFit/>
          </a:bodyPr>
          <a:lstStyle/>
          <a:p>
            <a:pPr marL="285750" indent="-285750">
              <a:buFont typeface="Arial" panose="020B0604020202020204" pitchFamily="34" charset="0"/>
              <a:buChar char="•"/>
            </a:pPr>
            <a:r>
              <a:rPr lang="tr-TR" dirty="0"/>
              <a:t>Her bir soru kanıt temelli şekilde yorumlanmaktadır.</a:t>
            </a:r>
          </a:p>
        </p:txBody>
      </p:sp>
      <p:graphicFrame>
        <p:nvGraphicFramePr>
          <p:cNvPr id="3" name="Diyagram 2"/>
          <p:cNvGraphicFramePr/>
          <p:nvPr>
            <p:extLst>
              <p:ext uri="{D42A27DB-BD31-4B8C-83A1-F6EECF244321}">
                <p14:modId xmlns:p14="http://schemas.microsoft.com/office/powerpoint/2010/main" val="4119514607"/>
              </p:ext>
            </p:extLst>
          </p:nvPr>
        </p:nvGraphicFramePr>
        <p:xfrm>
          <a:off x="2192692" y="1665776"/>
          <a:ext cx="7455161" cy="3008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731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1484629"/>
            <a:ext cx="10856385" cy="4760278"/>
          </a:xfrm>
        </p:spPr>
        <p:txBody>
          <a:bodyPr wrap="square" anchor="ctr">
            <a:spAutoFit/>
          </a:bodyPr>
          <a:lstStyle/>
          <a:p>
            <a:pPr marL="0" indent="0" algn="just">
              <a:lnSpc>
                <a:spcPct val="100000"/>
              </a:lnSpc>
              <a:buNone/>
              <a:defRPr/>
            </a:pPr>
            <a:r>
              <a:rPr lang="tr-TR" altLang="tr-TR" sz="2000" b="1" i="1" dirty="0"/>
              <a:t>Kurum Düzeyinde Öz Değerlendirme Soruları</a:t>
            </a:r>
          </a:p>
          <a:p>
            <a:pPr marL="0" indent="0" algn="just">
              <a:lnSpc>
                <a:spcPct val="100000"/>
              </a:lnSpc>
              <a:buNone/>
              <a:defRPr/>
            </a:pPr>
            <a:r>
              <a:rPr lang="tr-TR" altLang="tr-TR" sz="2000" b="1" i="1" dirty="0"/>
              <a:t>Eski </a:t>
            </a:r>
            <a:r>
              <a:rPr lang="tr-TR" altLang="tr-TR" sz="2000" b="1" i="1" dirty="0" smtClean="0"/>
              <a:t>Başlıklar</a:t>
            </a:r>
            <a:endParaRPr lang="tr-TR" altLang="tr-TR" sz="2000" dirty="0"/>
          </a:p>
          <a:p>
            <a:pPr marL="0" indent="0" algn="just">
              <a:lnSpc>
                <a:spcPct val="100000"/>
              </a:lnSpc>
              <a:buNone/>
              <a:defRPr/>
            </a:pPr>
            <a:r>
              <a:rPr lang="tr-TR" altLang="tr-TR" sz="2000" dirty="0"/>
              <a:t>1-Liderlik (Eğitim Yönetimi) </a:t>
            </a:r>
          </a:p>
          <a:p>
            <a:pPr marL="0" indent="0" algn="just">
              <a:lnSpc>
                <a:spcPct val="100000"/>
              </a:lnSpc>
              <a:buNone/>
              <a:defRPr/>
            </a:pPr>
            <a:r>
              <a:rPr lang="tr-TR" altLang="tr-TR" sz="2000" dirty="0"/>
              <a:t>2-Strateji (Eğitim Faaliyetlerinin Planlanması) </a:t>
            </a:r>
          </a:p>
          <a:p>
            <a:pPr marL="0" indent="0" algn="just">
              <a:lnSpc>
                <a:spcPct val="100000"/>
              </a:lnSpc>
              <a:buNone/>
              <a:defRPr/>
            </a:pPr>
            <a:r>
              <a:rPr lang="tr-TR" altLang="tr-TR" sz="2000" dirty="0"/>
              <a:t>3-Personel (Yöneticiler, eğitimciler ve destek personeli) </a:t>
            </a:r>
          </a:p>
          <a:p>
            <a:pPr marL="0" indent="0" algn="just">
              <a:lnSpc>
                <a:spcPct val="100000"/>
              </a:lnSpc>
              <a:buNone/>
              <a:defRPr/>
            </a:pPr>
            <a:r>
              <a:rPr lang="tr-TR" altLang="tr-TR" sz="2000" dirty="0"/>
              <a:t>4-Ortaklıklar ve Kaynaklar </a:t>
            </a:r>
          </a:p>
          <a:p>
            <a:pPr marL="0" indent="0" algn="just">
              <a:lnSpc>
                <a:spcPct val="100000"/>
              </a:lnSpc>
              <a:buNone/>
              <a:defRPr/>
            </a:pPr>
            <a:r>
              <a:rPr lang="tr-TR" altLang="tr-TR" sz="2000" dirty="0"/>
              <a:t>5-Süreçler, Ürünler ve Hizmetler </a:t>
            </a:r>
          </a:p>
          <a:p>
            <a:pPr marL="0" indent="0" algn="just">
              <a:lnSpc>
                <a:spcPct val="100000"/>
              </a:lnSpc>
              <a:buNone/>
              <a:defRPr/>
            </a:pPr>
            <a:r>
              <a:rPr lang="tr-TR" altLang="tr-TR" sz="2000" dirty="0"/>
              <a:t>6-Çıktılar veya Sonuçlar Öğrenci Çıktıları </a:t>
            </a:r>
          </a:p>
          <a:p>
            <a:pPr marL="0" indent="0" algn="just">
              <a:lnSpc>
                <a:spcPct val="100000"/>
              </a:lnSpc>
              <a:buNone/>
              <a:defRPr/>
            </a:pPr>
            <a:r>
              <a:rPr lang="tr-TR" altLang="tr-TR" sz="2000" dirty="0"/>
              <a:t>7-Personel Çıktıları </a:t>
            </a:r>
          </a:p>
          <a:p>
            <a:pPr marL="0" indent="0" algn="just">
              <a:lnSpc>
                <a:spcPct val="100000"/>
              </a:lnSpc>
              <a:buNone/>
              <a:defRPr/>
            </a:pPr>
            <a:r>
              <a:rPr lang="tr-TR" altLang="tr-TR" sz="2000" dirty="0"/>
              <a:t>8-Ortaklık Çıktıları </a:t>
            </a:r>
          </a:p>
          <a:p>
            <a:pPr marL="0" indent="0" algn="just">
              <a:lnSpc>
                <a:spcPct val="100000"/>
              </a:lnSpc>
              <a:buNone/>
              <a:defRPr/>
            </a:pPr>
            <a:r>
              <a:rPr lang="tr-TR" altLang="tr-TR" sz="2000" dirty="0"/>
              <a:t>9-Kurumsal Çıktılar</a:t>
            </a:r>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35</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7" name="Metin kutusu 6"/>
          <p:cNvSpPr txBox="1"/>
          <p:nvPr/>
        </p:nvSpPr>
        <p:spPr>
          <a:xfrm>
            <a:off x="7010397" y="2067339"/>
            <a:ext cx="4943061" cy="3888244"/>
          </a:xfrm>
          <a:prstGeom prst="rect">
            <a:avLst/>
          </a:prstGeom>
        </p:spPr>
        <p:txBody>
          <a:bodyPr vert="horz" wrap="square" lIns="91440" tIns="45720" rIns="91440" bIns="45720" rtlCol="0" anchor="ctr">
            <a:spAutoFit/>
          </a:bodyPr>
          <a:lstStyle>
            <a:lvl1pPr indent="0" algn="just">
              <a:lnSpc>
                <a:spcPct val="100000"/>
              </a:lnSpc>
              <a:spcBef>
                <a:spcPts val="1000"/>
              </a:spcBef>
              <a:buFont typeface="Arial" panose="020B0604020202020204" pitchFamily="34" charset="0"/>
              <a:buNone/>
              <a:defRPr sz="2000" b="1" i="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        Yeni Başlıklar</a:t>
            </a:r>
          </a:p>
          <a:p>
            <a:endParaRPr lang="tr-TR" dirty="0"/>
          </a:p>
          <a:p>
            <a:r>
              <a:rPr lang="tr-TR" dirty="0"/>
              <a:t>1-Eğitim</a:t>
            </a:r>
            <a:r>
              <a:rPr lang="tr-TR" dirty="0"/>
              <a:t> Kurumu Yönetimi</a:t>
            </a:r>
          </a:p>
          <a:p>
            <a:r>
              <a:rPr lang="tr-TR" dirty="0"/>
              <a:t>2-Planlama</a:t>
            </a:r>
          </a:p>
          <a:p>
            <a:r>
              <a:rPr lang="tr-TR" dirty="0"/>
              <a:t>3-İnsan Kaynakları Yönetimi</a:t>
            </a:r>
          </a:p>
          <a:p>
            <a:r>
              <a:rPr lang="tr-TR" dirty="0"/>
              <a:t>4-Eğitim Öğretim</a:t>
            </a:r>
          </a:p>
          <a:p>
            <a:r>
              <a:rPr lang="tr-TR" dirty="0"/>
              <a:t>5-Ortaklık ve Kaynaklar</a:t>
            </a:r>
          </a:p>
          <a:p>
            <a:r>
              <a:rPr lang="tr-TR" dirty="0"/>
              <a:t>6-Sonuçlar ve Değerlendirme</a:t>
            </a:r>
          </a:p>
          <a:p>
            <a:endParaRPr lang="tr-TR" dirty="0"/>
          </a:p>
        </p:txBody>
      </p:sp>
    </p:spTree>
    <p:extLst>
      <p:ext uri="{BB962C8B-B14F-4D97-AF65-F5344CB8AC3E}">
        <p14:creationId xmlns:p14="http://schemas.microsoft.com/office/powerpoint/2010/main" val="3626269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1488846"/>
            <a:ext cx="10856385" cy="3888244"/>
          </a:xfrm>
        </p:spPr>
        <p:txBody>
          <a:bodyPr wrap="square" anchor="ctr">
            <a:spAutoFit/>
          </a:bodyPr>
          <a:lstStyle/>
          <a:p>
            <a:pPr marL="0" indent="0" algn="just">
              <a:lnSpc>
                <a:spcPct val="100000"/>
              </a:lnSpc>
              <a:buNone/>
              <a:defRPr/>
            </a:pPr>
            <a:r>
              <a:rPr lang="tr-TR" altLang="tr-TR" sz="2000" b="1" i="1" dirty="0"/>
              <a:t>Münferit Birim Öz Değerlendirme Soruları</a:t>
            </a:r>
          </a:p>
          <a:p>
            <a:pPr marL="0" indent="0" algn="just">
              <a:lnSpc>
                <a:spcPct val="100000"/>
              </a:lnSpc>
              <a:buNone/>
              <a:defRPr/>
            </a:pPr>
            <a:r>
              <a:rPr lang="tr-TR" altLang="tr-TR" sz="2000" b="1" i="1" dirty="0" smtClean="0"/>
              <a:t>     Eski Başlıklar</a:t>
            </a:r>
            <a:endParaRPr lang="tr-TR" altLang="tr-TR" sz="2000" b="1" i="1" dirty="0"/>
          </a:p>
          <a:p>
            <a:pPr marL="0" indent="0" algn="just">
              <a:lnSpc>
                <a:spcPct val="100000"/>
              </a:lnSpc>
              <a:buNone/>
              <a:defRPr/>
            </a:pPr>
            <a:r>
              <a:rPr lang="tr-TR" altLang="tr-TR" sz="2000" dirty="0"/>
              <a:t>1-Liderlik</a:t>
            </a:r>
          </a:p>
          <a:p>
            <a:pPr marL="0" indent="0" algn="just">
              <a:lnSpc>
                <a:spcPct val="100000"/>
              </a:lnSpc>
              <a:buNone/>
              <a:defRPr/>
            </a:pPr>
            <a:r>
              <a:rPr lang="tr-TR" altLang="tr-TR" sz="2000" dirty="0"/>
              <a:t>2-Strateji (Eğitim faaliyetlerinin planlanması)</a:t>
            </a:r>
          </a:p>
          <a:p>
            <a:pPr marL="0" indent="0" algn="just">
              <a:lnSpc>
                <a:spcPct val="100000"/>
              </a:lnSpc>
              <a:buNone/>
              <a:defRPr/>
            </a:pPr>
            <a:r>
              <a:rPr lang="tr-TR" altLang="tr-TR" sz="2000" dirty="0"/>
              <a:t>3-Personel Politikası</a:t>
            </a:r>
          </a:p>
          <a:p>
            <a:pPr marL="0" indent="0" algn="just">
              <a:lnSpc>
                <a:spcPct val="100000"/>
              </a:lnSpc>
              <a:buNone/>
              <a:defRPr/>
            </a:pPr>
            <a:r>
              <a:rPr lang="tr-TR" altLang="tr-TR" sz="2000" dirty="0"/>
              <a:t>4-Kaynakların kullanımı</a:t>
            </a:r>
          </a:p>
          <a:p>
            <a:pPr marL="0" indent="0" algn="just">
              <a:lnSpc>
                <a:spcPct val="100000"/>
              </a:lnSpc>
              <a:buNone/>
              <a:defRPr/>
            </a:pPr>
            <a:r>
              <a:rPr lang="tr-TR" altLang="tr-TR" sz="2000" dirty="0" smtClean="0"/>
              <a:t>5-Süreçler, ürünler</a:t>
            </a:r>
            <a:r>
              <a:rPr lang="tr-TR" altLang="tr-TR" sz="2000" dirty="0"/>
              <a:t>, Hizmetler</a:t>
            </a:r>
          </a:p>
          <a:p>
            <a:pPr marL="0" indent="0" algn="just">
              <a:lnSpc>
                <a:spcPct val="100000"/>
              </a:lnSpc>
              <a:buNone/>
              <a:defRPr/>
            </a:pPr>
            <a:r>
              <a:rPr lang="tr-TR" altLang="tr-TR" sz="2000" dirty="0"/>
              <a:t>6-Çıktılar ve Sonuçlar</a:t>
            </a:r>
          </a:p>
          <a:p>
            <a:pPr algn="just">
              <a:lnSpc>
                <a:spcPct val="100000"/>
              </a:lnSpc>
              <a:defRPr/>
            </a:pPr>
            <a:endParaRPr lang="tr-TR" altLang="tr-TR" sz="2000" dirty="0"/>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36</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7" name="Metin kutusu 6"/>
          <p:cNvSpPr txBox="1"/>
          <p:nvPr/>
        </p:nvSpPr>
        <p:spPr>
          <a:xfrm>
            <a:off x="7010397" y="1709535"/>
            <a:ext cx="4943061" cy="3888244"/>
          </a:xfrm>
          <a:prstGeom prst="rect">
            <a:avLst/>
          </a:prstGeom>
        </p:spPr>
        <p:txBody>
          <a:bodyPr vert="horz" wrap="square" lIns="91440" tIns="45720" rIns="91440" bIns="45720" rtlCol="0" anchor="ctr">
            <a:spAutoFit/>
          </a:bodyPr>
          <a:lstStyle>
            <a:lvl1pPr indent="0" algn="just">
              <a:lnSpc>
                <a:spcPct val="100000"/>
              </a:lnSpc>
              <a:spcBef>
                <a:spcPts val="1000"/>
              </a:spcBef>
              <a:buFont typeface="Arial" panose="020B0604020202020204" pitchFamily="34" charset="0"/>
              <a:buNone/>
              <a:defRPr sz="2000" b="1" i="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a:t>        Yeni Başlıklar</a:t>
            </a:r>
          </a:p>
          <a:p>
            <a:endParaRPr lang="tr-TR" dirty="0"/>
          </a:p>
          <a:p>
            <a:r>
              <a:rPr lang="tr-TR" dirty="0"/>
              <a:t>1-Eğitim</a:t>
            </a:r>
            <a:r>
              <a:rPr lang="tr-TR" dirty="0"/>
              <a:t> Kurumu Yönetimi</a:t>
            </a:r>
          </a:p>
          <a:p>
            <a:r>
              <a:rPr lang="tr-TR" dirty="0"/>
              <a:t>2-Planlama</a:t>
            </a:r>
          </a:p>
          <a:p>
            <a:r>
              <a:rPr lang="tr-TR" dirty="0"/>
              <a:t>3-İnsan Kaynakları Yönetimi</a:t>
            </a:r>
          </a:p>
          <a:p>
            <a:r>
              <a:rPr lang="tr-TR" dirty="0"/>
              <a:t>4-Eğitim Öğretim</a:t>
            </a:r>
          </a:p>
          <a:p>
            <a:r>
              <a:rPr lang="tr-TR" dirty="0"/>
              <a:t>5-Ortaklık ve Kaynaklar</a:t>
            </a:r>
          </a:p>
          <a:p>
            <a:r>
              <a:rPr lang="tr-TR" dirty="0"/>
              <a:t>6-Sonuçlar ve Değerlendirme</a:t>
            </a:r>
          </a:p>
          <a:p>
            <a:endParaRPr lang="tr-TR" dirty="0"/>
          </a:p>
        </p:txBody>
      </p:sp>
    </p:spTree>
    <p:extLst>
      <p:ext uri="{BB962C8B-B14F-4D97-AF65-F5344CB8AC3E}">
        <p14:creationId xmlns:p14="http://schemas.microsoft.com/office/powerpoint/2010/main" val="2991792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37</a:t>
            </a:fld>
            <a:endParaRPr lang="tr-TR"/>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9647" b="6295"/>
          <a:stretch/>
        </p:blipFill>
        <p:spPr bwMode="auto">
          <a:xfrm>
            <a:off x="0" y="742118"/>
            <a:ext cx="12192000" cy="614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631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66191"/>
            <a:ext cx="10515600" cy="5010772"/>
          </a:xfrm>
        </p:spPr>
        <p:txBody>
          <a:bodyPr>
            <a:normAutofit fontScale="92500" lnSpcReduction="20000"/>
          </a:bodyPr>
          <a:lstStyle/>
          <a:p>
            <a:r>
              <a:rPr lang="tr-TR" i="1" dirty="0"/>
              <a:t>İdeal kanıt örneği: </a:t>
            </a:r>
            <a:r>
              <a:rPr lang="tr-TR" b="1" dirty="0"/>
              <a:t>RESMİ TARİH VE SAYILI </a:t>
            </a:r>
            <a:r>
              <a:rPr lang="tr-TR" dirty="0"/>
              <a:t>çalışma grupları (kurul/komisyon) görevlendirme yazısı, çalışma planları, ilgili taraflara giden davetler, toplantı ve karar tutanakları, duyurular, okul stratejik planının ilgili sayfası vb. </a:t>
            </a:r>
          </a:p>
          <a:p>
            <a:r>
              <a:rPr lang="tr-TR" b="1" i="1" dirty="0"/>
              <a:t>Öz değerlendirme </a:t>
            </a:r>
            <a:r>
              <a:rPr lang="tr-TR" b="1" i="1" dirty="0" err="1"/>
              <a:t>portalına</a:t>
            </a:r>
            <a:r>
              <a:rPr lang="tr-TR" b="1" i="1" dirty="0"/>
              <a:t> yazılacak kanıt dosyaların açık, anlaşılır ve kolay ulaşılabilecek şekilde tanımlanması gerekmektedir. Aşağıdaki gibi sayı, tarih ve hangi makam/birimin onayından geçtiğine dair açıklaması olmalıdır. </a:t>
            </a:r>
          </a:p>
          <a:p>
            <a:pPr marL="0" indent="0">
              <a:buNone/>
            </a:pPr>
            <a:endParaRPr lang="tr-TR" dirty="0"/>
          </a:p>
          <a:p>
            <a:r>
              <a:rPr lang="tr-TR" dirty="0"/>
              <a:t>Okul Müdürlüğünün 75998021/&lt;...&gt;/&lt;...&gt; sayılı ve &lt;...&gt; tarihli görevlendirme onayları. </a:t>
            </a:r>
          </a:p>
          <a:p>
            <a:r>
              <a:rPr lang="tr-TR" dirty="0"/>
              <a:t>Ankara Valiliğinin 75998021/&lt;...&gt;/&lt;...&gt; sayılı ve &lt;...&gt; tarihli Makam Onayı </a:t>
            </a:r>
          </a:p>
          <a:p>
            <a:r>
              <a:rPr lang="tr-TR" dirty="0"/>
              <a:t>2014-2018 dönemi Stratejik Planının 14. Sayfası. </a:t>
            </a:r>
          </a:p>
          <a:p>
            <a:r>
              <a:rPr lang="tr-TR" dirty="0"/>
              <a:t>Stratejik Plan Ekibinin 20.09.2016 tarih ve 14 sayılı Karar Tutanağı. </a:t>
            </a:r>
          </a:p>
        </p:txBody>
      </p:sp>
      <p:sp>
        <p:nvSpPr>
          <p:cNvPr id="4" name="Slayt Numarası Yer Tutucusu 3"/>
          <p:cNvSpPr>
            <a:spLocks noGrp="1"/>
          </p:cNvSpPr>
          <p:nvPr>
            <p:ph type="sldNum" sz="quarter" idx="12"/>
          </p:nvPr>
        </p:nvSpPr>
        <p:spPr/>
        <p:txBody>
          <a:bodyPr/>
          <a:lstStyle/>
          <a:p>
            <a:fld id="{38CC9735-4242-4435-8C65-38800299BE2A}" type="slidenum">
              <a:rPr lang="tr-TR" smtClean="0"/>
              <a:pPr/>
              <a:t>38</a:t>
            </a:fld>
            <a:endParaRPr lang="tr-TR"/>
          </a:p>
        </p:txBody>
      </p:sp>
    </p:spTree>
    <p:extLst>
      <p:ext uri="{BB962C8B-B14F-4D97-AF65-F5344CB8AC3E}">
        <p14:creationId xmlns:p14="http://schemas.microsoft.com/office/powerpoint/2010/main" val="3646098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1208" y="1173511"/>
            <a:ext cx="10515600" cy="1066107"/>
          </a:xfrm>
        </p:spPr>
        <p:txBody>
          <a:bodyPr>
            <a:normAutofit fontScale="90000"/>
          </a:bodyPr>
          <a:lstStyle/>
          <a:p>
            <a:r>
              <a:rPr lang="tr-TR" sz="2700" b="1" dirty="0" smtClean="0"/>
              <a:t>ÖRNEK:</a:t>
            </a:r>
            <a:br>
              <a:rPr lang="tr-TR" sz="2700" b="1" dirty="0" smtClean="0"/>
            </a:br>
            <a:r>
              <a:rPr lang="tr-TR" sz="2700" b="1" dirty="0" smtClean="0"/>
              <a:t> </a:t>
            </a:r>
            <a:r>
              <a:rPr lang="tr-TR" sz="2700" b="1" dirty="0"/>
              <a:t>Öz değerlendirme sürecinde yapılan değerlendirmeler ile belirleyici/tanımlayıcı kanıtlar arasında uyumsuzluklar tespit edilmiştir. </a:t>
            </a:r>
            <a:r>
              <a:rPr lang="tr-TR" dirty="0"/>
              <a:t/>
            </a:r>
            <a:br>
              <a:rPr lang="tr-TR" dirty="0"/>
            </a:br>
            <a:endParaRPr lang="tr-TR" dirty="0"/>
          </a:p>
        </p:txBody>
      </p:sp>
      <p:sp>
        <p:nvSpPr>
          <p:cNvPr id="3" name="İçerik Yer Tutucusu 2"/>
          <p:cNvSpPr>
            <a:spLocks noGrp="1"/>
          </p:cNvSpPr>
          <p:nvPr>
            <p:ph idx="1"/>
          </p:nvPr>
        </p:nvSpPr>
        <p:spPr/>
        <p:txBody>
          <a:bodyPr>
            <a:normAutofit fontScale="77500" lnSpcReduction="20000"/>
          </a:bodyPr>
          <a:lstStyle/>
          <a:p>
            <a:endParaRPr lang="tr-TR" dirty="0"/>
          </a:p>
          <a:p>
            <a:r>
              <a:rPr lang="tr-TR" b="1" dirty="0"/>
              <a:t>Soru: </a:t>
            </a:r>
            <a:r>
              <a:rPr lang="tr-TR" dirty="0"/>
              <a:t>Sunulan hizmetlerin, faydalanıcıların ihtiyaçlarını etkin ve verimli olarak karşıladığını nasıl tespit ediyoruz? </a:t>
            </a:r>
            <a:endParaRPr lang="tr-TR" dirty="0" smtClean="0"/>
          </a:p>
          <a:p>
            <a:endParaRPr lang="tr-TR" dirty="0"/>
          </a:p>
          <a:p>
            <a:r>
              <a:rPr lang="tr-TR" b="1" dirty="0" smtClean="0"/>
              <a:t>Okul </a:t>
            </a:r>
            <a:r>
              <a:rPr lang="tr-TR" b="1" dirty="0"/>
              <a:t>tarafından yapılan ve yetersiz bulunan değerlendirme</a:t>
            </a:r>
            <a:r>
              <a:rPr lang="tr-TR" dirty="0"/>
              <a:t>: Zümre toplantılarında görüşe sunularak oy birliği ve çoğunluk esası ile </a:t>
            </a:r>
          </a:p>
          <a:p>
            <a:r>
              <a:rPr lang="tr-TR" b="1" dirty="0"/>
              <a:t>Okul tarafından gösterilen ve yetersiz bulunan kanıt</a:t>
            </a:r>
            <a:r>
              <a:rPr lang="tr-TR" dirty="0"/>
              <a:t>: 2016-2017 yılı sene başı zümre tutanakları. </a:t>
            </a:r>
          </a:p>
          <a:p>
            <a:r>
              <a:rPr lang="tr-TR" b="1" dirty="0"/>
              <a:t>Önemli Not: Yönlendirici sorular dikkate alınarak kurumsal bir değerlendirme yapılması durumunda belirleyici ve tanımlayıcı kanıt sadece sene başı zümre tutanakları ile sınırlı değildir. Faydalanıcı grupların ihtiyaçlarının tespitinde kullanılan araştırmalar, anketler, il istihdam kurulu raporları, okulun performansına yönelik hazırlanan performans değerlendirme raporları, merkezi sınav sonuçları, mezunların bir üst öğrenime ve istihdama geçişine ilişkin verilerin ulusal ve uluslararası referanslardan da faydalanarak analizi vb. belgelerin kanıtlarda olması gerekmektedir. </a:t>
            </a:r>
            <a:endParaRPr lang="tr-TR" dirty="0"/>
          </a:p>
          <a:p>
            <a:endParaRPr lang="tr-TR"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39</a:t>
            </a:fld>
            <a:endParaRPr lang="tr-TR"/>
          </a:p>
        </p:txBody>
      </p:sp>
    </p:spTree>
    <p:extLst>
      <p:ext uri="{BB962C8B-B14F-4D97-AF65-F5344CB8AC3E}">
        <p14:creationId xmlns:p14="http://schemas.microsoft.com/office/powerpoint/2010/main" val="3575656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4</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İçerik Yer Tutucusu 1"/>
          <p:cNvSpPr>
            <a:spLocks noGrp="1"/>
          </p:cNvSpPr>
          <p:nvPr>
            <p:ph idx="1"/>
          </p:nvPr>
        </p:nvSpPr>
        <p:spPr>
          <a:xfrm>
            <a:off x="838200" y="1460501"/>
            <a:ext cx="10515600" cy="4716462"/>
          </a:xfrm>
        </p:spPr>
        <p:txBody>
          <a:bodyPr>
            <a:normAutofit/>
          </a:bodyPr>
          <a:lstStyle/>
          <a:p>
            <a:pPr marL="0" indent="0">
              <a:buNone/>
            </a:pPr>
            <a:r>
              <a:rPr lang="tr-TR" sz="2000" b="1" i="1" dirty="0"/>
              <a:t>Gerçekleştirilen Çalışmalar (Proje Dönemi)</a:t>
            </a:r>
          </a:p>
          <a:p>
            <a:endParaRPr lang="tr-TR" sz="2000" dirty="0"/>
          </a:p>
          <a:p>
            <a:pPr algn="just"/>
            <a:r>
              <a:rPr lang="tr-TR" altLang="tr-TR" sz="2000" dirty="0"/>
              <a:t>Son aşamada Kalite Değerlendirme Pilot uygulaması 60 MTE kurumunda Aralık 2013 tarihi itibari ile başlatılmıştır. Her bir pilot uzmanlar tarafından dörder kez ziyaret edilmiştir </a:t>
            </a:r>
          </a:p>
          <a:p>
            <a:pPr algn="just">
              <a:buNone/>
            </a:pPr>
            <a:r>
              <a:rPr lang="tr-TR" altLang="tr-TR" sz="2000" dirty="0"/>
              <a:t>      (40 ortaöğretim kurumu +20 MYO). </a:t>
            </a:r>
          </a:p>
          <a:p>
            <a:pPr algn="just">
              <a:buNone/>
            </a:pPr>
            <a:endParaRPr lang="tr-TR" altLang="tr-TR" sz="2000" dirty="0"/>
          </a:p>
          <a:p>
            <a:pPr algn="just"/>
            <a:r>
              <a:rPr lang="tr-TR" altLang="tr-TR" sz="2000" dirty="0"/>
              <a:t> 2014 yılında da  60 pilot okul, hazırlanan öz değerlendirme web </a:t>
            </a:r>
            <a:r>
              <a:rPr lang="tr-TR" altLang="tr-TR" sz="2000" dirty="0" err="1"/>
              <a:t>portalı</a:t>
            </a:r>
            <a:r>
              <a:rPr lang="tr-TR" altLang="tr-TR" sz="2000" dirty="0"/>
              <a:t> üzerinden </a:t>
            </a:r>
            <a:r>
              <a:rPr lang="tr-TR" altLang="tr-TR" sz="2000" dirty="0" err="1"/>
              <a:t>raporlarlarını</a:t>
            </a:r>
            <a:r>
              <a:rPr lang="tr-TR" altLang="tr-TR" sz="2000" dirty="0"/>
              <a:t> göndermiş, bu raporlar değerlendirilerek, METEK-1 projesi kapsamında yapılan öz değerlendirme çalışmaları tamamlanmıştır.</a:t>
            </a:r>
          </a:p>
          <a:p>
            <a:endParaRPr lang="tr-TR" sz="2000" dirty="0"/>
          </a:p>
        </p:txBody>
      </p:sp>
    </p:spTree>
    <p:extLst>
      <p:ext uri="{BB962C8B-B14F-4D97-AF65-F5344CB8AC3E}">
        <p14:creationId xmlns:p14="http://schemas.microsoft.com/office/powerpoint/2010/main" val="3289576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8CC9735-4242-4435-8C65-38800299BE2A}" type="slidenum">
              <a:rPr lang="tr-TR" smtClean="0"/>
              <a:pPr/>
              <a:t>40</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4" y="556591"/>
            <a:ext cx="11012556" cy="665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411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p:cNvSpPr>
            <a:spLocks noGrp="1" noChangeArrowheads="1"/>
          </p:cNvSpPr>
          <p:nvPr>
            <p:ph idx="1"/>
          </p:nvPr>
        </p:nvSpPr>
        <p:spPr>
          <a:xfrm>
            <a:off x="711200" y="1645215"/>
            <a:ext cx="10856385" cy="3067506"/>
          </a:xfrm>
        </p:spPr>
        <p:txBody>
          <a:bodyPr wrap="square" anchor="ctr">
            <a:spAutoFit/>
          </a:bodyPr>
          <a:lstStyle/>
          <a:p>
            <a:pPr algn="just">
              <a:lnSpc>
                <a:spcPct val="100000"/>
              </a:lnSpc>
              <a:defRPr/>
            </a:pPr>
            <a:endParaRPr lang="tr-TR" altLang="tr-TR" sz="2000" dirty="0"/>
          </a:p>
          <a:p>
            <a:pPr algn="just">
              <a:lnSpc>
                <a:spcPct val="100000"/>
              </a:lnSpc>
              <a:defRPr/>
            </a:pPr>
            <a:r>
              <a:rPr lang="tr-TR" altLang="tr-TR" sz="2000" dirty="0"/>
              <a:t>Öz Değerlendirme rapor ve eylem planları yılda bir kez okullar tarafından hazırlanır ve onaylanan raporlar ve eylem planları Mesleki ve Teknik Eğitim Genel Müdürlüğü tarafından sistemden alınır.</a:t>
            </a:r>
          </a:p>
          <a:p>
            <a:pPr algn="just">
              <a:lnSpc>
                <a:spcPct val="100000"/>
              </a:lnSpc>
              <a:defRPr/>
            </a:pPr>
            <a:endParaRPr lang="tr-TR" altLang="tr-TR" sz="2000" dirty="0"/>
          </a:p>
          <a:p>
            <a:pPr algn="just">
              <a:lnSpc>
                <a:spcPct val="100000"/>
              </a:lnSpc>
              <a:defRPr/>
            </a:pPr>
            <a:r>
              <a:rPr lang="tr-TR" altLang="tr-TR" sz="2000" dirty="0"/>
              <a:t>Okullar, belirli zaman aralıklarında, MEB uzmanlarınca kalite yönetim standart alanlarına göre izlenerek değerlendirilir, gerektiğinde sunulan kanıt belgeleri yerinde doğrulanarak okullara bu yönde rehberlik yapılır. </a:t>
            </a:r>
          </a:p>
          <a:p>
            <a:pPr algn="just">
              <a:lnSpc>
                <a:spcPct val="100000"/>
              </a:lnSpc>
              <a:defRPr/>
            </a:pPr>
            <a:endParaRPr lang="tr-TR" altLang="tr-TR" sz="2000" dirty="0"/>
          </a:p>
        </p:txBody>
      </p:sp>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41</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Tree>
    <p:extLst>
      <p:ext uri="{BB962C8B-B14F-4D97-AF65-F5344CB8AC3E}">
        <p14:creationId xmlns:p14="http://schemas.microsoft.com/office/powerpoint/2010/main" val="1364960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42</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60" y="2133600"/>
            <a:ext cx="830948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116798" y="1554718"/>
            <a:ext cx="4040209" cy="400110"/>
          </a:xfrm>
          <a:prstGeom prst="rect">
            <a:avLst/>
          </a:prstGeom>
        </p:spPr>
        <p:txBody>
          <a:bodyPr wrap="none">
            <a:spAutoFit/>
          </a:bodyPr>
          <a:lstStyle/>
          <a:p>
            <a:pPr algn="just">
              <a:defRPr/>
            </a:pPr>
            <a:r>
              <a:rPr lang="tr-TR" altLang="tr-TR" sz="2000" b="1" i="1" dirty="0"/>
              <a:t>Öz Değerlendirme Süreç Akış Şeması</a:t>
            </a:r>
          </a:p>
        </p:txBody>
      </p:sp>
    </p:spTree>
    <p:extLst>
      <p:ext uri="{BB962C8B-B14F-4D97-AF65-F5344CB8AC3E}">
        <p14:creationId xmlns:p14="http://schemas.microsoft.com/office/powerpoint/2010/main" val="5636852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60501"/>
            <a:ext cx="10515600" cy="4716462"/>
          </a:xfrm>
        </p:spPr>
        <p:txBody>
          <a:bodyPr>
            <a:normAutofit/>
          </a:bodyPr>
          <a:lstStyle/>
          <a:p>
            <a:pPr marL="0" indent="0">
              <a:buNone/>
            </a:pPr>
            <a:endParaRPr lang="tr-TR" sz="2200" dirty="0"/>
          </a:p>
          <a:p>
            <a:r>
              <a:rPr lang="tr-TR" sz="1800" dirty="0"/>
              <a:t>Sürecin zor anlaşılması </a:t>
            </a:r>
            <a:endParaRPr lang="en-GB" sz="1800" dirty="0"/>
          </a:p>
          <a:p>
            <a:r>
              <a:rPr lang="tr-TR" sz="1800" dirty="0"/>
              <a:t>Nasıl yapılacağının ve sürece kimin dahil edileceğinin bilinmemesi</a:t>
            </a:r>
          </a:p>
          <a:p>
            <a:r>
              <a:rPr lang="tr-TR" sz="1800" dirty="0"/>
              <a:t>Motivasyon eksikliği</a:t>
            </a:r>
          </a:p>
          <a:p>
            <a:r>
              <a:rPr lang="tr-TR" sz="1800" dirty="0"/>
              <a:t>Kanıtların ortaya konulamaması</a:t>
            </a:r>
            <a:endParaRPr lang="en-GB" sz="1800" dirty="0"/>
          </a:p>
          <a:p>
            <a:r>
              <a:rPr lang="tr-TR" sz="1800" dirty="0"/>
              <a:t>Endüstri ve sektör katılımının eksik olması</a:t>
            </a:r>
            <a:endParaRPr lang="en-GB" sz="1800" dirty="0"/>
          </a:p>
          <a:p>
            <a:r>
              <a:rPr lang="tr-TR" sz="1800" dirty="0"/>
              <a:t>Eğitim sistemi ve yönetiminin merkezden kontrol edilmesi sebebiyle kurumlardaki kalite kültürünün eksikliği</a:t>
            </a:r>
          </a:p>
          <a:p>
            <a:r>
              <a:rPr lang="tr-TR" sz="1800" dirty="0"/>
              <a:t>Sözlü iletişim tercih edildiğinden kanıtların toplanması mümkün olmaması</a:t>
            </a:r>
          </a:p>
          <a:p>
            <a:r>
              <a:rPr lang="tr-TR" sz="1800" dirty="0"/>
              <a:t>Daha öncesinde herhangi bir öz değerlendirme ya da benzeri bir değerlendirme süreci uygulanmamış olması</a:t>
            </a:r>
            <a:endParaRPr lang="en-GB" sz="1800" dirty="0"/>
          </a:p>
          <a:p>
            <a:endParaRPr lang="en-GB" sz="1800" dirty="0"/>
          </a:p>
          <a:p>
            <a:endParaRPr lang="tr-TR" sz="3600" dirty="0"/>
          </a:p>
          <a:p>
            <a:pPr marL="0" indent="0">
              <a:buNone/>
            </a:pPr>
            <a:endParaRPr lang="tr-TR" dirty="0"/>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 SÜRECİNDE YAŞANAN GÜÇLÜKLER</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43</a:t>
            </a:fld>
            <a:endParaRPr lang="tr-TR"/>
          </a:p>
        </p:txBody>
      </p:sp>
    </p:spTree>
    <p:extLst>
      <p:ext uri="{BB962C8B-B14F-4D97-AF65-F5344CB8AC3E}">
        <p14:creationId xmlns:p14="http://schemas.microsoft.com/office/powerpoint/2010/main" val="817146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60501"/>
            <a:ext cx="10515600" cy="4716462"/>
          </a:xfrm>
        </p:spPr>
        <p:txBody>
          <a:bodyPr>
            <a:normAutofit/>
          </a:bodyPr>
          <a:lstStyle/>
          <a:p>
            <a:pPr marL="0" indent="0">
              <a:buNone/>
            </a:pPr>
            <a:endParaRPr lang="tr-TR" sz="2200" dirty="0"/>
          </a:p>
          <a:p>
            <a:r>
              <a:rPr lang="tr-TR" sz="1800" dirty="0">
                <a:cs typeface="Arial" panose="020B0604020202020204" pitchFamily="34" charset="0"/>
              </a:rPr>
              <a:t>Öz Değerlendirmenin ilave iş olarak görülmesi</a:t>
            </a:r>
          </a:p>
          <a:p>
            <a:r>
              <a:rPr lang="tr-TR" sz="1800" dirty="0">
                <a:cs typeface="Arial" panose="020B0604020202020204" pitchFamily="34" charset="0"/>
              </a:rPr>
              <a:t>Yapılan çalışmalarının maddi olarak karşılığının olmaması</a:t>
            </a:r>
          </a:p>
          <a:p>
            <a:r>
              <a:rPr lang="tr-TR" sz="1800" dirty="0">
                <a:cs typeface="Arial" panose="020B0604020202020204" pitchFamily="34" charset="0"/>
              </a:rPr>
              <a:t>İnsan Kaynakları </a:t>
            </a:r>
            <a:r>
              <a:rPr lang="en-GB" sz="1800" dirty="0">
                <a:cs typeface="Arial" panose="020B0604020202020204" pitchFamily="34" charset="0"/>
              </a:rPr>
              <a:t>(</a:t>
            </a:r>
            <a:r>
              <a:rPr lang="tr-TR" sz="1800" dirty="0">
                <a:cs typeface="Arial" panose="020B0604020202020204" pitchFamily="34" charset="0"/>
              </a:rPr>
              <a:t>mevzuattan ötürü</a:t>
            </a:r>
            <a:r>
              <a:rPr lang="en-GB" sz="1800" dirty="0">
                <a:cs typeface="Arial" panose="020B0604020202020204" pitchFamily="34" charset="0"/>
              </a:rPr>
              <a:t>)</a:t>
            </a:r>
          </a:p>
          <a:p>
            <a:r>
              <a:rPr lang="tr-TR" sz="1800" dirty="0">
                <a:cs typeface="Arial" panose="020B0604020202020204" pitchFamily="34" charset="0"/>
              </a:rPr>
              <a:t>Belgelendirmeye Yönelik Ölçme ve Değerlendirme </a:t>
            </a:r>
            <a:r>
              <a:rPr lang="en-GB" sz="1800" dirty="0">
                <a:cs typeface="Arial" panose="020B0604020202020204" pitchFamily="34" charset="0"/>
              </a:rPr>
              <a:t>(</a:t>
            </a:r>
            <a:r>
              <a:rPr lang="tr-TR" sz="1800" dirty="0">
                <a:cs typeface="Arial" panose="020B0604020202020204" pitchFamily="34" charset="0"/>
              </a:rPr>
              <a:t>karar verme yetkisinin olmaması</a:t>
            </a:r>
            <a:r>
              <a:rPr lang="en-GB" sz="1800" dirty="0">
                <a:cs typeface="Arial" panose="020B0604020202020204" pitchFamily="34" charset="0"/>
              </a:rPr>
              <a:t>)</a:t>
            </a:r>
          </a:p>
          <a:p>
            <a:r>
              <a:rPr lang="tr-TR" sz="1800" dirty="0">
                <a:cs typeface="Times New Roman" pitchFamily="18" charset="0"/>
              </a:rPr>
              <a:t>Okullardaki  fiziksel kapasite yetersizliği</a:t>
            </a:r>
          </a:p>
          <a:p>
            <a:r>
              <a:rPr lang="tr-TR" sz="1800" dirty="0"/>
              <a:t>Sürecin olumlu etkisi olacağına inanılmaması</a:t>
            </a:r>
          </a:p>
          <a:p>
            <a:r>
              <a:rPr lang="tr-TR" sz="1800" dirty="0"/>
              <a:t>Yalnızca öğretmenlerin sürece dahil edilmesi</a:t>
            </a:r>
          </a:p>
          <a:p>
            <a:r>
              <a:rPr lang="tr-TR" sz="1800" dirty="0"/>
              <a:t>Stratejik planların ‘kopyala yapıştır’ yöntemiyle yapılması</a:t>
            </a:r>
            <a:endParaRPr lang="en-GB" sz="1800" dirty="0"/>
          </a:p>
          <a:p>
            <a:r>
              <a:rPr lang="tr-TR" sz="1800" dirty="0"/>
              <a:t>Okul personelinin, yöneticilerini eleştirmekten çekinmesi. </a:t>
            </a:r>
          </a:p>
          <a:p>
            <a:r>
              <a:rPr lang="tr-TR" sz="1800" dirty="0"/>
              <a:t>Değişime karşı direncin olması </a:t>
            </a:r>
            <a:endParaRPr lang="en-GB" sz="1800" dirty="0"/>
          </a:p>
          <a:p>
            <a:r>
              <a:rPr lang="tr-TR" sz="1800" dirty="0"/>
              <a:t>Eleştiriye açık olunmaması</a:t>
            </a:r>
          </a:p>
          <a:p>
            <a:endParaRPr lang="en-GB" sz="1800" dirty="0">
              <a:cs typeface="Times New Roman" pitchFamily="18" charset="0"/>
            </a:endParaRPr>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 SÜRECİNDE YAŞANAN GÜÇLÜKLER</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44</a:t>
            </a:fld>
            <a:endParaRPr lang="tr-TR"/>
          </a:p>
        </p:txBody>
      </p:sp>
    </p:spTree>
    <p:extLst>
      <p:ext uri="{BB962C8B-B14F-4D97-AF65-F5344CB8AC3E}">
        <p14:creationId xmlns:p14="http://schemas.microsoft.com/office/powerpoint/2010/main" val="2403111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60501"/>
            <a:ext cx="10515600" cy="4716462"/>
          </a:xfrm>
        </p:spPr>
        <p:txBody>
          <a:bodyPr>
            <a:normAutofit/>
          </a:bodyPr>
          <a:lstStyle/>
          <a:p>
            <a:pPr marL="0" indent="0">
              <a:buNone/>
            </a:pPr>
            <a:endParaRPr lang="tr-TR" sz="2200" dirty="0"/>
          </a:p>
          <a:p>
            <a:r>
              <a:rPr lang="tr-TR" sz="1900" dirty="0">
                <a:cs typeface="Arial" panose="020B0604020202020204" pitchFamily="34" charset="0"/>
              </a:rPr>
              <a:t>Öz değerlendirme sürecinin nesnelliği, doğrudan okul yönetiminin tutumu ile alakalıdır.</a:t>
            </a:r>
          </a:p>
          <a:p>
            <a:endParaRPr lang="en-GB" sz="1900" dirty="0">
              <a:cs typeface="Arial" panose="020B0604020202020204" pitchFamily="34" charset="0"/>
            </a:endParaRPr>
          </a:p>
          <a:p>
            <a:r>
              <a:rPr lang="tr-TR" sz="1900" dirty="0">
                <a:cs typeface="Arial" panose="020B0604020202020204" pitchFamily="34" charset="0"/>
              </a:rPr>
              <a:t>Öz değerlendirmenin teşvik edilmesi ya da bu süreçten kaçınılması o kurumun liderine bağlıdır.</a:t>
            </a:r>
          </a:p>
          <a:p>
            <a:endParaRPr lang="en-GB" sz="1900" dirty="0">
              <a:cs typeface="Arial" panose="020B0604020202020204" pitchFamily="34" charset="0"/>
            </a:endParaRPr>
          </a:p>
          <a:p>
            <a:r>
              <a:rPr lang="tr-TR" sz="1900" dirty="0">
                <a:cs typeface="Arial" panose="020B0604020202020204" pitchFamily="34" charset="0"/>
              </a:rPr>
              <a:t>Okul Müdürlerinin; sürecin düzgün bir şekilde uygulanmasını ve tüm personel, öğrenciler ve fayda sahiplerinin sürece dahil olmasını sağlayacak yöntem geliştirmesi gerekmektedir.</a:t>
            </a:r>
          </a:p>
          <a:p>
            <a:endParaRPr lang="tr-TR" sz="1900" dirty="0">
              <a:cs typeface="Arial" panose="020B0604020202020204" pitchFamily="34" charset="0"/>
            </a:endParaRPr>
          </a:p>
          <a:p>
            <a:r>
              <a:rPr lang="tr-TR" sz="1900" dirty="0">
                <a:cs typeface="Arial" panose="020B0604020202020204" pitchFamily="34" charset="0"/>
              </a:rPr>
              <a:t>Kurum müdürlerinin, planlanan eylemlerin hazırlanması ve uygulanması sürecinde liderlik etmeleri gerekmektedir. </a:t>
            </a:r>
          </a:p>
          <a:p>
            <a:endParaRPr lang="tr-TR" sz="1900" dirty="0">
              <a:cs typeface="Arial" panose="020B0604020202020204" pitchFamily="34" charset="0"/>
            </a:endParaRPr>
          </a:p>
          <a:p>
            <a:r>
              <a:rPr lang="tr-TR" sz="1900" dirty="0">
                <a:cs typeface="Arial" panose="020B0604020202020204" pitchFamily="34" charset="0"/>
              </a:rPr>
              <a:t>Okul müdürlerinin, personeli yönlendirebilme ve katılımlarının sürece dahil edilebilmesi için, bir bütün halinde süreç hakkında gerekli bilgiye sahip olmaları gerekmektedir. </a:t>
            </a:r>
            <a:endParaRPr lang="en-GB" sz="1900" dirty="0">
              <a:cs typeface="Arial" panose="020B0604020202020204" pitchFamily="34" charset="0"/>
            </a:endParaRPr>
          </a:p>
          <a:p>
            <a:endParaRPr lang="tr-TR" sz="1900" dirty="0">
              <a:cs typeface="Arial" panose="020B0604020202020204" pitchFamily="34" charset="0"/>
            </a:endParaRPr>
          </a:p>
          <a:p>
            <a:endParaRPr lang="tr-TR" sz="3600" dirty="0"/>
          </a:p>
          <a:p>
            <a:pPr marL="0" indent="0">
              <a:buNone/>
            </a:pPr>
            <a:endParaRPr lang="tr-TR" dirty="0"/>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 SÜRECİNDE EDİNİLEN NOTLAR</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45</a:t>
            </a:fld>
            <a:endParaRPr lang="tr-TR"/>
          </a:p>
        </p:txBody>
      </p:sp>
    </p:spTree>
    <p:extLst>
      <p:ext uri="{BB962C8B-B14F-4D97-AF65-F5344CB8AC3E}">
        <p14:creationId xmlns:p14="http://schemas.microsoft.com/office/powerpoint/2010/main" val="2241463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 RAPOR KONTROL</a:t>
            </a:r>
          </a:p>
        </p:txBody>
      </p:sp>
      <p:sp>
        <p:nvSpPr>
          <p:cNvPr id="19" name="TextBox 11"/>
          <p:cNvSpPr txBox="1"/>
          <p:nvPr/>
        </p:nvSpPr>
        <p:spPr>
          <a:xfrm rot="19705748">
            <a:off x="4314657" y="3082095"/>
            <a:ext cx="3069597" cy="1815882"/>
          </a:xfrm>
          <a:prstGeom prst="rect">
            <a:avLst/>
          </a:prstGeom>
          <a:noFill/>
        </p:spPr>
        <p:txBody>
          <a:bodyPr wrap="square" rtlCol="0">
            <a:spAutoFit/>
          </a:bodyPr>
          <a:lstStyle/>
          <a:p>
            <a:r>
              <a:rPr lang="tr-TR" sz="2800" dirty="0">
                <a:solidFill>
                  <a:schemeClr val="bg1"/>
                </a:solidFill>
                <a:latin typeface="+mj-lt"/>
                <a:cs typeface="Times New Roman" pitchFamily="18" charset="0"/>
              </a:rPr>
              <a:t>Kalite Yönetim Standartları Referans </a:t>
            </a:r>
            <a:br>
              <a:rPr lang="tr-TR" sz="2800" dirty="0">
                <a:solidFill>
                  <a:schemeClr val="bg1"/>
                </a:solidFill>
                <a:latin typeface="+mj-lt"/>
                <a:cs typeface="Times New Roman" pitchFamily="18" charset="0"/>
              </a:rPr>
            </a:br>
            <a:r>
              <a:rPr lang="tr-TR" sz="2800" dirty="0">
                <a:solidFill>
                  <a:schemeClr val="bg1"/>
                </a:solidFill>
                <a:latin typeface="+mj-lt"/>
                <a:cs typeface="Times New Roman" pitchFamily="18" charset="0"/>
              </a:rPr>
              <a:t>ve Rehber Kılavuz</a:t>
            </a:r>
            <a:endParaRPr lang="tr-TR" sz="2800" dirty="0">
              <a:solidFill>
                <a:schemeClr val="bg1"/>
              </a:solidFill>
              <a:latin typeface="+mj-lt"/>
            </a:endParaRPr>
          </a:p>
        </p:txBody>
      </p:sp>
      <p:sp>
        <p:nvSpPr>
          <p:cNvPr id="2" name="İçerik Yer Tutucusu 1"/>
          <p:cNvSpPr>
            <a:spLocks noGrp="1"/>
          </p:cNvSpPr>
          <p:nvPr>
            <p:ph idx="1"/>
          </p:nvPr>
        </p:nvSpPr>
        <p:spPr>
          <a:xfrm>
            <a:off x="838200" y="1631012"/>
            <a:ext cx="10515600" cy="4804957"/>
          </a:xfrm>
        </p:spPr>
        <p:txBody>
          <a:bodyPr>
            <a:noAutofit/>
          </a:bodyPr>
          <a:lstStyle/>
          <a:p>
            <a:r>
              <a:rPr lang="tr-TR" sz="1600" dirty="0">
                <a:cs typeface="Arial" panose="020B0604020202020204" pitchFamily="34" charset="0"/>
              </a:rPr>
              <a:t>Sorulara açıklayıcı cevaplar verilmiş mi? (Evet, hayır, kısmen gibi kısa cevaplar yerine yorum gözlem içeren açıklayıcı cevaplar yazılmış mı?)	</a:t>
            </a:r>
          </a:p>
          <a:p>
            <a:r>
              <a:rPr lang="tr-TR" sz="1600" dirty="0">
                <a:cs typeface="Arial" panose="020B0604020202020204" pitchFamily="34" charset="0"/>
              </a:rPr>
              <a:t>Sorulan sorular ile verilen cevaplar birbiri ile uyumlu mu?	</a:t>
            </a:r>
          </a:p>
          <a:p>
            <a:r>
              <a:rPr lang="tr-TR" sz="1600" dirty="0">
                <a:cs typeface="Arial" panose="020B0604020202020204" pitchFamily="34" charset="0"/>
              </a:rPr>
              <a:t>Kanıt dosyaları yüklenmiş mi?	</a:t>
            </a:r>
          </a:p>
          <a:p>
            <a:r>
              <a:rPr lang="tr-TR" sz="1600" dirty="0">
                <a:cs typeface="Arial" panose="020B0604020202020204" pitchFamily="34" charset="0"/>
              </a:rPr>
              <a:t>Belirleyici/tanımlayıcı kanıtlar yazılmış mı?	</a:t>
            </a:r>
          </a:p>
          <a:p>
            <a:r>
              <a:rPr lang="tr-TR" sz="1600" dirty="0">
                <a:cs typeface="Arial" panose="020B0604020202020204" pitchFamily="34" charset="0"/>
              </a:rPr>
              <a:t>Yüklenen kanıt dosyaları veya yazılan belirleyici/tanımlayıcı kanıtlar verilen cevaplar ile uyumlu mu?	</a:t>
            </a:r>
          </a:p>
          <a:p>
            <a:r>
              <a:rPr lang="tr-TR" sz="1600" dirty="0">
                <a:cs typeface="Arial" panose="020B0604020202020204" pitchFamily="34" charset="0"/>
              </a:rPr>
              <a:t>Her alan/zümre en az 1 tane geliştirilecek alan oluşturmuş mu?	</a:t>
            </a:r>
          </a:p>
          <a:p>
            <a:r>
              <a:rPr lang="tr-TR" sz="1600" dirty="0">
                <a:cs typeface="Arial" panose="020B0604020202020204" pitchFamily="34" charset="0"/>
              </a:rPr>
              <a:t>Olumsuz cevap verilen her bir soru için geliştirilecek alan oluşturulmuş mu?	</a:t>
            </a:r>
          </a:p>
          <a:p>
            <a:r>
              <a:rPr lang="tr-TR" sz="1600" dirty="0">
                <a:cs typeface="Arial" panose="020B0604020202020204" pitchFamily="34" charset="0"/>
              </a:rPr>
              <a:t>Geliştirilecek alanların her biri için en az 1 faaliyet planlanmış mı?	</a:t>
            </a:r>
          </a:p>
          <a:p>
            <a:r>
              <a:rPr lang="tr-TR" sz="1600" dirty="0">
                <a:cs typeface="Arial" panose="020B0604020202020204" pitchFamily="34" charset="0"/>
              </a:rPr>
              <a:t>Her bir faaliyet için faaliyet sorumlusu belirlenmiş mi? (münferit birimler düzeyinde yer alan eylem planları için alan/zümre içerisinden en az 1 kişi, kurumsal düzeyde yer alan eylem planları için okul yönetiminden en az 1 kişi faaliyet sorumlusu olarak belirlenmiş mi?	</a:t>
            </a:r>
          </a:p>
          <a:p>
            <a:r>
              <a:rPr lang="tr-TR" sz="1600" dirty="0">
                <a:cs typeface="Arial" panose="020B0604020202020204" pitchFamily="34" charset="0"/>
              </a:rPr>
              <a:t>Her bir faaliyet için faaliyetin başlangıç ve bitiş tarihleri aynı eğitim-öğretim yılı içerinde olacak şekilde planlanmış mı?	</a:t>
            </a:r>
          </a:p>
          <a:p>
            <a:r>
              <a:rPr lang="tr-TR" sz="1600" dirty="0">
                <a:cs typeface="Arial" panose="020B0604020202020204" pitchFamily="34" charset="0"/>
              </a:rPr>
              <a:t>Faaliyetin gerçekleşmesi için gerekli olan kaynaklar belirlenmiş mi?	</a:t>
            </a:r>
          </a:p>
          <a:p>
            <a:r>
              <a:rPr lang="tr-TR" sz="1600" dirty="0">
                <a:cs typeface="Arial" panose="020B0604020202020204" pitchFamily="34" charset="0"/>
              </a:rPr>
              <a:t>Her bir faaliyet için faaliyetin süresine göre yılda en az 2 defa gözden geçirme planlanmış mı? </a:t>
            </a:r>
          </a:p>
        </p:txBody>
      </p:sp>
      <p:sp>
        <p:nvSpPr>
          <p:cNvPr id="3" name="Slayt Numarası Yer Tutucusu 2"/>
          <p:cNvSpPr>
            <a:spLocks noGrp="1"/>
          </p:cNvSpPr>
          <p:nvPr>
            <p:ph type="sldNum" sz="quarter" idx="12"/>
          </p:nvPr>
        </p:nvSpPr>
        <p:spPr/>
        <p:txBody>
          <a:bodyPr/>
          <a:lstStyle/>
          <a:p>
            <a:fld id="{38CC9735-4242-4435-8C65-38800299BE2A}" type="slidenum">
              <a:rPr lang="tr-TR" smtClean="0"/>
              <a:pPr/>
              <a:t>46</a:t>
            </a:fld>
            <a:endParaRPr lang="tr-TR"/>
          </a:p>
        </p:txBody>
      </p:sp>
      <p:pic>
        <p:nvPicPr>
          <p:cNvPr id="2049" name="DefaultOcx"/>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HTMLCheckbox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Checkbox2"/>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HTMLCheckbox3"/>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HTMLCheckbox4"/>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HTMLCheckbox5"/>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HTMLCheckbox6"/>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HTMLCheckbox7"/>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HTMLCheckbox8"/>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HTMLCheckbox9"/>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HTMLCheckbox10"/>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952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47</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AKREDİTASYON ÇALIŞMALARI</a:t>
            </a:r>
          </a:p>
        </p:txBody>
      </p:sp>
      <p:sp>
        <p:nvSpPr>
          <p:cNvPr id="2" name="İçerik Yer Tutucusu 1"/>
          <p:cNvSpPr>
            <a:spLocks noGrp="1"/>
          </p:cNvSpPr>
          <p:nvPr>
            <p:ph idx="1"/>
          </p:nvPr>
        </p:nvSpPr>
        <p:spPr/>
        <p:txBody>
          <a:bodyPr>
            <a:normAutofit/>
          </a:bodyPr>
          <a:lstStyle/>
          <a:p>
            <a:pPr algn="just">
              <a:lnSpc>
                <a:spcPct val="100000"/>
              </a:lnSpc>
              <a:spcBef>
                <a:spcPts val="0"/>
              </a:spcBef>
            </a:pPr>
            <a:r>
              <a:rPr lang="tr-TR" sz="2000" dirty="0"/>
              <a:t>Mesleki ve teknik eğitim okul ve kurumlarına yönelik olarak yürütülen/yürütülecek olan akreditasyona çalışmalarında, uluslararası tanınırlığa ilişkin en yüksek öneme haiz iki alan olan “denizcilik” ve “uçak bakım” alanlarına öncelik verilmiştir. </a:t>
            </a:r>
          </a:p>
          <a:p>
            <a:pPr algn="just">
              <a:lnSpc>
                <a:spcPct val="100000"/>
              </a:lnSpc>
              <a:spcBef>
                <a:spcPts val="0"/>
              </a:spcBef>
            </a:pPr>
            <a:endParaRPr lang="tr-TR" sz="2000" dirty="0"/>
          </a:p>
          <a:p>
            <a:pPr algn="just">
              <a:lnSpc>
                <a:spcPct val="100000"/>
              </a:lnSpc>
              <a:spcBef>
                <a:spcPts val="0"/>
              </a:spcBef>
            </a:pPr>
            <a:r>
              <a:rPr lang="tr-TR" sz="2000" dirty="0"/>
              <a:t>Bu alanlarda akreditasyona yönelik uluslararası standartların olması ve </a:t>
            </a:r>
            <a:r>
              <a:rPr lang="tr-TR" sz="2000" dirty="0" err="1"/>
              <a:t>UDHB’nin</a:t>
            </a:r>
            <a:r>
              <a:rPr lang="tr-TR" sz="2000" dirty="0"/>
              <a:t> uluslararası yükümlülükleri kapsamında çalışmalar yürütülmektedir.</a:t>
            </a:r>
          </a:p>
          <a:p>
            <a:pPr algn="just">
              <a:lnSpc>
                <a:spcPct val="100000"/>
              </a:lnSpc>
              <a:spcBef>
                <a:spcPts val="0"/>
              </a:spcBef>
            </a:pPr>
            <a:endParaRPr lang="tr-TR" sz="2000" dirty="0"/>
          </a:p>
          <a:p>
            <a:pPr algn="just">
              <a:lnSpc>
                <a:spcPct val="100000"/>
              </a:lnSpc>
              <a:spcBef>
                <a:spcPts val="0"/>
              </a:spcBef>
            </a:pPr>
            <a:r>
              <a:rPr lang="tr-TR" sz="2000" dirty="0"/>
              <a:t>Diğer alanlarda ise akreditasyon çalışmalarına başlanacaktır.</a:t>
            </a:r>
          </a:p>
          <a:p>
            <a:endParaRPr lang="tr-TR" dirty="0"/>
          </a:p>
        </p:txBody>
      </p:sp>
    </p:spTree>
    <p:extLst>
      <p:ext uri="{BB962C8B-B14F-4D97-AF65-F5344CB8AC3E}">
        <p14:creationId xmlns:p14="http://schemas.microsoft.com/office/powerpoint/2010/main" val="1404277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48</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AKREDİTASYON ÇALIŞMALARI</a:t>
            </a:r>
          </a:p>
        </p:txBody>
      </p:sp>
      <p:sp>
        <p:nvSpPr>
          <p:cNvPr id="2" name="İçerik Yer Tutucusu 1"/>
          <p:cNvSpPr>
            <a:spLocks noGrp="1"/>
          </p:cNvSpPr>
          <p:nvPr>
            <p:ph idx="1"/>
          </p:nvPr>
        </p:nvSpPr>
        <p:spPr>
          <a:xfrm>
            <a:off x="838200" y="1460500"/>
            <a:ext cx="10515600" cy="4940299"/>
          </a:xfrm>
        </p:spPr>
        <p:txBody>
          <a:bodyPr>
            <a:noAutofit/>
          </a:bodyPr>
          <a:lstStyle/>
          <a:p>
            <a:pPr marL="0" indent="0">
              <a:lnSpc>
                <a:spcPct val="120000"/>
              </a:lnSpc>
              <a:spcBef>
                <a:spcPts val="0"/>
              </a:spcBef>
              <a:buNone/>
            </a:pPr>
            <a:r>
              <a:rPr lang="tr-TR" sz="2000" b="1" i="1" dirty="0"/>
              <a:t>Denizcilik Alanı</a:t>
            </a:r>
          </a:p>
          <a:p>
            <a:pPr algn="just">
              <a:lnSpc>
                <a:spcPct val="120000"/>
              </a:lnSpc>
              <a:spcBef>
                <a:spcPts val="0"/>
              </a:spcBef>
            </a:pPr>
            <a:endParaRPr lang="tr-TR" sz="2000" dirty="0"/>
          </a:p>
          <a:p>
            <a:pPr algn="just">
              <a:lnSpc>
                <a:spcPct val="120000"/>
              </a:lnSpc>
              <a:spcBef>
                <a:spcPts val="0"/>
              </a:spcBef>
            </a:pPr>
            <a:r>
              <a:rPr lang="tr-TR" sz="2000" dirty="0"/>
              <a:t>Denizcilik Alanının İzleme ve Değerlendirme faaliyetlerine yönelik olarak MEB ile UDHB arasında değişen “</a:t>
            </a:r>
            <a:r>
              <a:rPr lang="tr-TR" sz="2000" dirty="0" err="1"/>
              <a:t>Gemiadamları</a:t>
            </a:r>
            <a:r>
              <a:rPr lang="tr-TR" sz="2000" dirty="0"/>
              <a:t> Eğitim ve Sınav Yönergesi” doğrultusunda düzenlenerek “Denizcilik Eğitimi Veren Ortaöğretim Okul/Kurumlarının STCW Sözleşmesi Kapsamında Sürekli İzlenmesine ve Değerlendirilmesine Yönelik İşbirliği Protokolü” 26 Şubat 2016 tarihinde imzalanmıştır.</a:t>
            </a:r>
          </a:p>
          <a:p>
            <a:pPr algn="just">
              <a:lnSpc>
                <a:spcPct val="120000"/>
              </a:lnSpc>
              <a:spcBef>
                <a:spcPts val="0"/>
              </a:spcBef>
            </a:pPr>
            <a:endParaRPr lang="tr-TR" sz="2000" dirty="0"/>
          </a:p>
          <a:p>
            <a:pPr algn="just">
              <a:lnSpc>
                <a:spcPct val="120000"/>
              </a:lnSpc>
              <a:spcBef>
                <a:spcPts val="0"/>
              </a:spcBef>
            </a:pPr>
            <a:r>
              <a:rPr lang="tr-TR" sz="2000" dirty="0"/>
              <a:t>Denizcilik </a:t>
            </a:r>
            <a:r>
              <a:rPr lang="tr-TR" sz="2000" dirty="0" smtClean="0"/>
              <a:t>Alanında bulunan </a:t>
            </a:r>
            <a:r>
              <a:rPr lang="tr-TR" sz="2000" dirty="0"/>
              <a:t>mesleki ve teknik ortaöğretim </a:t>
            </a:r>
            <a:r>
              <a:rPr lang="tr-TR" sz="2000" dirty="0" smtClean="0"/>
              <a:t>kurumlarından </a:t>
            </a:r>
            <a:r>
              <a:rPr lang="tr-TR" sz="2000" b="1" dirty="0" smtClean="0"/>
              <a:t>15’i</a:t>
            </a:r>
            <a:r>
              <a:rPr lang="tr-TR" sz="2000" dirty="0" smtClean="0"/>
              <a:t> ‘‘</a:t>
            </a:r>
            <a:r>
              <a:rPr lang="tr-TR" sz="2000" b="1" dirty="0" smtClean="0"/>
              <a:t>Akredite Yetkili Kurum</a:t>
            </a:r>
            <a:r>
              <a:rPr lang="tr-TR" sz="2000" dirty="0" smtClean="0"/>
              <a:t>’’ olarak standartlara </a:t>
            </a:r>
            <a:r>
              <a:rPr lang="tr-TR" sz="2000" dirty="0"/>
              <a:t>uygun eğitim verebilmekte </a:t>
            </a:r>
            <a:r>
              <a:rPr lang="tr-TR" sz="2000" dirty="0" smtClean="0"/>
              <a:t>diğer </a:t>
            </a:r>
            <a:r>
              <a:rPr lang="tr-TR" sz="2000" b="1" dirty="0" smtClean="0"/>
              <a:t>32</a:t>
            </a:r>
            <a:r>
              <a:rPr lang="tr-TR" sz="2000" dirty="0" smtClean="0"/>
              <a:t> </a:t>
            </a:r>
            <a:r>
              <a:rPr lang="tr-TR" sz="2000" dirty="0"/>
              <a:t>eğitim </a:t>
            </a:r>
            <a:r>
              <a:rPr lang="tr-TR" sz="2000" dirty="0" smtClean="0"/>
              <a:t>kurumu </a:t>
            </a:r>
            <a:r>
              <a:rPr lang="tr-TR" sz="2000" dirty="0"/>
              <a:t>bu standarda ulaşmak için çalışmalarını sürdürmektedir.</a:t>
            </a:r>
          </a:p>
          <a:p>
            <a:pPr algn="just">
              <a:lnSpc>
                <a:spcPct val="120000"/>
              </a:lnSpc>
              <a:spcBef>
                <a:spcPts val="0"/>
              </a:spcBef>
            </a:pPr>
            <a:endParaRPr lang="tr-TR" sz="2000" dirty="0"/>
          </a:p>
          <a:p>
            <a:pPr algn="just">
              <a:lnSpc>
                <a:spcPct val="120000"/>
              </a:lnSpc>
              <a:spcBef>
                <a:spcPts val="0"/>
              </a:spcBef>
            </a:pPr>
            <a:r>
              <a:rPr lang="tr-TR" sz="2000" dirty="0"/>
              <a:t>Denizcilik Alanı bulunan MTE Ortaöğretim kurumları okul müdürlerine ve alan şeflerine 2016 yılı Nisan ayı içerisinde İstanbul’da bir </a:t>
            </a:r>
            <a:r>
              <a:rPr lang="tr-TR" sz="2000" b="1" dirty="0"/>
              <a:t>bilgilendirme toplantısı </a:t>
            </a:r>
            <a:r>
              <a:rPr lang="tr-TR" sz="2000" dirty="0"/>
              <a:t>düzenlenmiştir. </a:t>
            </a:r>
          </a:p>
          <a:p>
            <a:pPr algn="just">
              <a:lnSpc>
                <a:spcPct val="120000"/>
              </a:lnSpc>
              <a:spcBef>
                <a:spcPts val="0"/>
              </a:spcBef>
            </a:pPr>
            <a:endParaRPr lang="tr-TR" sz="2000" dirty="0"/>
          </a:p>
        </p:txBody>
      </p:sp>
    </p:spTree>
    <p:extLst>
      <p:ext uri="{BB962C8B-B14F-4D97-AF65-F5344CB8AC3E}">
        <p14:creationId xmlns:p14="http://schemas.microsoft.com/office/powerpoint/2010/main" val="1815239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00062"/>
            <a:ext cx="10515600" cy="1325563"/>
          </a:xfrm>
        </p:spPr>
        <p:txBody>
          <a:bodyPr>
            <a:normAutofit/>
          </a:bodyPr>
          <a:lstStyle/>
          <a:p>
            <a:r>
              <a:rPr lang="tr-TR" sz="2000" b="1" dirty="0"/>
              <a:t>Denizcilik Alanı “Yetkili Kurum” Olan Okullar (15 Adet)</a:t>
            </a:r>
            <a:endParaRPr lang="tr-TR" sz="2000"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49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746848199"/>
              </p:ext>
            </p:extLst>
          </p:nvPr>
        </p:nvGraphicFramePr>
        <p:xfrm>
          <a:off x="1169772" y="1482815"/>
          <a:ext cx="9094573" cy="5000367"/>
        </p:xfrm>
        <a:graphic>
          <a:graphicData uri="http://schemas.openxmlformats.org/drawingml/2006/table">
            <a:tbl>
              <a:tblPr>
                <a:tableStyleId>{5C22544A-7EE6-4342-B048-85BDC9FD1C3A}</a:tableStyleId>
              </a:tblPr>
              <a:tblGrid>
                <a:gridCol w="726356"/>
                <a:gridCol w="1104666"/>
                <a:gridCol w="7263551"/>
              </a:tblGrid>
              <a:tr h="279432">
                <a:tc>
                  <a:txBody>
                    <a:bodyPr/>
                    <a:lstStyle/>
                    <a:p>
                      <a:pPr algn="ctr" fontAlgn="ctr"/>
                      <a:r>
                        <a:rPr lang="tr-TR" sz="700" u="none" strike="noStrike">
                          <a:effectLst/>
                        </a:rPr>
                        <a:t>Sıra No</a:t>
                      </a:r>
                      <a:endParaRPr lang="tr-TR" sz="700" b="1"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tr-TR" sz="700" u="none" strike="noStrike">
                          <a:effectLst/>
                        </a:rPr>
                        <a:t>İl-İlçe</a:t>
                      </a:r>
                      <a:endParaRPr lang="tr-TR" sz="700" b="1" i="0" u="none" strike="noStrike">
                        <a:solidFill>
                          <a:srgbClr val="000000"/>
                        </a:solidFill>
                        <a:effectLst/>
                        <a:latin typeface="Calibri" panose="020F0502020204030204" pitchFamily="34" charset="0"/>
                      </a:endParaRPr>
                    </a:p>
                  </a:txBody>
                  <a:tcPr marL="6399" marR="6399" marT="6399" marB="0" anchor="ctr"/>
                </a:tc>
                <a:tc>
                  <a:txBody>
                    <a:bodyPr/>
                    <a:lstStyle/>
                    <a:p>
                      <a:pPr algn="ctr" fontAlgn="ctr"/>
                      <a:r>
                        <a:rPr lang="tr-TR" sz="700" u="none" strike="noStrike">
                          <a:effectLst/>
                        </a:rPr>
                        <a:t>Kurum Adı</a:t>
                      </a:r>
                      <a:endParaRPr lang="tr-TR" sz="700" b="1"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1</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ANTALYA</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ANTALYA KONYAALTI FETTAH TAMİNCE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2</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MANAVGAT</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ANTALYA MANAVGAT TİCARET VE SANAYİ ODASI (MATSO)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3</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ÇEŞME</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ÇEŞME ULUSOY DENİZCİLİK TEKNOLOJİSİ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4</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TİREBOLU</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GİRESUN TİREBOLU PİRİ REİS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5</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 BEŞİKTAŞ ZİYA KALKAVAN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6</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 BEYKOZ BARBAROS HAYRETTİN PAŞA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7</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TUZLA</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 PENDİK BARBAROS HAYRETTİN PAŞA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8</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TUZLA</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 TUZLA PİRİ REİS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9</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İSTANBUL ÜSKÜDAR HACI RAHİME ULUSOY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10</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KOCAELİ</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KOCAELİ GÖLCÜK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11</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TAŞUCU</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MERSİN SİLİFKE TAŞUCU PROFESÖR DOKTOR DURMUŞ TEZCAN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12</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BODRUM</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MUĞLA BODRUM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13</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GÖCEK</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MUĞLA KÖYCEĞİZ ŞEHİT ÖMER HALİS DEMİR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14</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MARMARİS</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MUĞLA MARMARİS 75.YIL MESLEKİ VE TEKNİK ANADOLU LİSESİ</a:t>
                      </a:r>
                      <a:endParaRPr lang="tr-TR" sz="700" b="0" i="0" u="none" strike="noStrike">
                        <a:solidFill>
                          <a:srgbClr val="000000"/>
                        </a:solidFill>
                        <a:effectLst/>
                        <a:latin typeface="Calibri" panose="020F0502020204030204" pitchFamily="34" charset="0"/>
                      </a:endParaRPr>
                    </a:p>
                  </a:txBody>
                  <a:tcPr marL="6399" marR="6399" marT="6399" marB="0" anchor="ctr"/>
                </a:tc>
              </a:tr>
              <a:tr h="314729">
                <a:tc>
                  <a:txBody>
                    <a:bodyPr/>
                    <a:lstStyle/>
                    <a:p>
                      <a:pPr algn="ctr" fontAlgn="ctr"/>
                      <a:r>
                        <a:rPr lang="tr-TR" sz="700" u="none" strike="noStrike">
                          <a:effectLst/>
                        </a:rPr>
                        <a:t>15</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a:effectLst/>
                        </a:rPr>
                        <a:t>SAMSUN</a:t>
                      </a:r>
                      <a:endParaRPr lang="tr-TR" sz="700" b="0" i="0" u="none" strike="noStrike">
                        <a:solidFill>
                          <a:srgbClr val="000000"/>
                        </a:solidFill>
                        <a:effectLst/>
                        <a:latin typeface="Calibri" panose="020F0502020204030204" pitchFamily="34" charset="0"/>
                      </a:endParaRPr>
                    </a:p>
                  </a:txBody>
                  <a:tcPr marL="6399" marR="6399" marT="6399" marB="0" anchor="ctr"/>
                </a:tc>
                <a:tc>
                  <a:txBody>
                    <a:bodyPr/>
                    <a:lstStyle/>
                    <a:p>
                      <a:pPr algn="l" fontAlgn="ctr"/>
                      <a:r>
                        <a:rPr lang="tr-TR" sz="700" u="none" strike="noStrike" dirty="0">
                          <a:effectLst/>
                        </a:rPr>
                        <a:t>SAMSUN TEKKEKÖY NEDİME SERAP ULUSOY MESLEKİ VE TEKNİK ANADOLU LİSESİ</a:t>
                      </a:r>
                      <a:endParaRPr lang="tr-TR" sz="700" b="0" i="0" u="none" strike="noStrike" dirty="0">
                        <a:solidFill>
                          <a:srgbClr val="000000"/>
                        </a:solidFill>
                        <a:effectLst/>
                        <a:latin typeface="Calibri" panose="020F0502020204030204" pitchFamily="34" charset="0"/>
                      </a:endParaRPr>
                    </a:p>
                  </a:txBody>
                  <a:tcPr marL="6399" marR="6399" marT="6399" marB="0" anchor="ctr"/>
                </a:tc>
              </a:tr>
            </a:tbl>
          </a:graphicData>
        </a:graphic>
      </p:graphicFrame>
    </p:spTree>
    <p:extLst>
      <p:ext uri="{BB962C8B-B14F-4D97-AF65-F5344CB8AC3E}">
        <p14:creationId xmlns:p14="http://schemas.microsoft.com/office/powerpoint/2010/main" val="2382072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5</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İçerik Yer Tutucusu 1"/>
          <p:cNvSpPr>
            <a:spLocks noGrp="1"/>
          </p:cNvSpPr>
          <p:nvPr>
            <p:ph idx="1"/>
          </p:nvPr>
        </p:nvSpPr>
        <p:spPr>
          <a:xfrm>
            <a:off x="838200" y="1460501"/>
            <a:ext cx="10515600" cy="4716462"/>
          </a:xfrm>
        </p:spPr>
        <p:txBody>
          <a:bodyPr>
            <a:normAutofit/>
          </a:bodyPr>
          <a:lstStyle/>
          <a:p>
            <a:pPr marL="0" indent="0">
              <a:buNone/>
            </a:pPr>
            <a:r>
              <a:rPr lang="tr-TR" sz="2000" b="1" i="1" dirty="0"/>
              <a:t>Gerçekleştirilen Çalışmalar (2015)</a:t>
            </a:r>
          </a:p>
          <a:p>
            <a:endParaRPr lang="tr-TR" sz="2000" dirty="0"/>
          </a:p>
          <a:p>
            <a:pPr algn="just"/>
            <a:r>
              <a:rPr lang="tr-TR" sz="2000" dirty="0"/>
              <a:t>2015 yılı içinde öz değerlendirme pilot uygulama kapsamı 40 mesleki ve teknik ortaöğretim kurumundan </a:t>
            </a:r>
            <a:r>
              <a:rPr lang="tr-TR" sz="2000" b="1" dirty="0"/>
              <a:t>176</a:t>
            </a:r>
            <a:r>
              <a:rPr lang="tr-TR" sz="2000" dirty="0"/>
              <a:t>’ya çıkarılarak örneklem genişletilmiştir.</a:t>
            </a:r>
          </a:p>
          <a:p>
            <a:pPr algn="just"/>
            <a:endParaRPr lang="tr-TR" sz="2000" dirty="0"/>
          </a:p>
          <a:p>
            <a:pPr algn="just"/>
            <a:r>
              <a:rPr lang="tr-TR" sz="2000" dirty="0"/>
              <a:t>Örneklem belirleme çalışmalarında daha önceki pilot uygulama sürecine katılan mesleki ve teknik ortaöğretim kurumlarının yanında, tüm okul türlerini temsil edecek şekilde 81 ilden ortalama 2 okul </a:t>
            </a:r>
            <a:r>
              <a:rPr lang="tr-TR" sz="2000" dirty="0" err="1"/>
              <a:t>rassal</a:t>
            </a:r>
            <a:r>
              <a:rPr lang="tr-TR" sz="2000" dirty="0"/>
              <a:t> olarak belirlenmiştir.</a:t>
            </a:r>
          </a:p>
          <a:p>
            <a:pPr algn="just"/>
            <a:endParaRPr lang="tr-TR" sz="2000" dirty="0"/>
          </a:p>
          <a:p>
            <a:pPr algn="just"/>
            <a:r>
              <a:rPr lang="tr-TR" sz="2000" dirty="0"/>
              <a:t>81 ilde belirlenen 176 e pilot okuldan, 34 ilde 73’ü ziyaret edilerek uygulamaya ilişkin bilgilendirme ve rehberlik yapılmıştır.</a:t>
            </a:r>
          </a:p>
          <a:p>
            <a:endParaRPr lang="tr-TR" sz="2000" dirty="0"/>
          </a:p>
        </p:txBody>
      </p:sp>
    </p:spTree>
    <p:extLst>
      <p:ext uri="{BB962C8B-B14F-4D97-AF65-F5344CB8AC3E}">
        <p14:creationId xmlns:p14="http://schemas.microsoft.com/office/powerpoint/2010/main" val="23090665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821" y="1013823"/>
            <a:ext cx="10515600" cy="626076"/>
          </a:xfrm>
        </p:spPr>
        <p:txBody>
          <a:bodyPr>
            <a:normAutofit/>
          </a:bodyPr>
          <a:lstStyle/>
          <a:p>
            <a:r>
              <a:rPr lang="tr-TR" sz="1800" b="1" dirty="0" smtClean="0">
                <a:latin typeface="+mn-lt"/>
              </a:rPr>
              <a:t>Denizcilik Alanı Yetki Bekleyen Okullar( </a:t>
            </a:r>
            <a:r>
              <a:rPr lang="tr-TR" sz="1800" b="1" dirty="0">
                <a:latin typeface="+mn-lt"/>
              </a:rPr>
              <a:t>32 ADET </a:t>
            </a:r>
            <a:r>
              <a:rPr lang="tr-TR" sz="1800" b="1" dirty="0" smtClean="0">
                <a:latin typeface="+mn-lt"/>
              </a:rPr>
              <a:t>)</a:t>
            </a:r>
            <a:endParaRPr lang="tr-TR" sz="1800" b="1" dirty="0">
              <a:latin typeface="+mn-lt"/>
            </a:endParaRPr>
          </a:p>
        </p:txBody>
      </p:sp>
      <p:sp>
        <p:nvSpPr>
          <p:cNvPr id="4" name="Slayt Numarası Yer Tutucusu 3"/>
          <p:cNvSpPr>
            <a:spLocks noGrp="1"/>
          </p:cNvSpPr>
          <p:nvPr>
            <p:ph type="sldNum" sz="quarter" idx="12"/>
          </p:nvPr>
        </p:nvSpPr>
        <p:spPr/>
        <p:txBody>
          <a:bodyPr/>
          <a:lstStyle/>
          <a:p>
            <a:fld id="{38CC9735-4242-4435-8C65-38800299BE2A}" type="slidenum">
              <a:rPr lang="tr-TR" smtClean="0"/>
              <a:pPr/>
              <a:t>50</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4245345981"/>
              </p:ext>
            </p:extLst>
          </p:nvPr>
        </p:nvGraphicFramePr>
        <p:xfrm>
          <a:off x="838200" y="2005016"/>
          <a:ext cx="5534074" cy="4351336"/>
        </p:xfrm>
        <a:graphic>
          <a:graphicData uri="http://schemas.openxmlformats.org/drawingml/2006/table">
            <a:tbl>
              <a:tblPr>
                <a:tableStyleId>{5C22544A-7EE6-4342-B048-85BDC9FD1C3A}</a:tableStyleId>
              </a:tblPr>
              <a:tblGrid>
                <a:gridCol w="438886"/>
                <a:gridCol w="877771"/>
                <a:gridCol w="4217417"/>
              </a:tblGrid>
              <a:tr h="260696">
                <a:tc>
                  <a:txBody>
                    <a:bodyPr/>
                    <a:lstStyle/>
                    <a:p>
                      <a:pPr algn="ctr" fontAlgn="ctr"/>
                      <a:r>
                        <a:rPr lang="tr-TR" sz="1000" b="1" u="none" strike="noStrike" dirty="0">
                          <a:effectLst/>
                        </a:rPr>
                        <a:t>Sıra No</a:t>
                      </a:r>
                      <a:endParaRPr lang="tr-TR" sz="1000" b="1" i="0" u="none" strike="noStrike" dirty="0">
                        <a:solidFill>
                          <a:srgbClr val="000000"/>
                        </a:solidFill>
                        <a:effectLst/>
                        <a:latin typeface="Calibri" panose="020F0502020204030204" pitchFamily="34" charset="0"/>
                      </a:endParaRPr>
                    </a:p>
                  </a:txBody>
                  <a:tcPr marL="6860" marR="6860" marT="6860" marB="0" anchor="ctr"/>
                </a:tc>
                <a:tc>
                  <a:txBody>
                    <a:bodyPr/>
                    <a:lstStyle/>
                    <a:p>
                      <a:pPr algn="ctr" fontAlgn="ctr"/>
                      <a:r>
                        <a:rPr lang="tr-TR" sz="1000" b="1" u="none" strike="noStrike" dirty="0">
                          <a:effectLst/>
                        </a:rPr>
                        <a:t>İl-İlçe</a:t>
                      </a:r>
                      <a:endParaRPr lang="tr-TR" sz="1000" b="1" i="0" u="none" strike="noStrike" dirty="0">
                        <a:solidFill>
                          <a:srgbClr val="000000"/>
                        </a:solidFill>
                        <a:effectLst/>
                        <a:latin typeface="Calibri" panose="020F0502020204030204" pitchFamily="34" charset="0"/>
                      </a:endParaRPr>
                    </a:p>
                  </a:txBody>
                  <a:tcPr marL="6860" marR="6860" marT="6860" marB="0" anchor="ctr"/>
                </a:tc>
                <a:tc>
                  <a:txBody>
                    <a:bodyPr/>
                    <a:lstStyle/>
                    <a:p>
                      <a:pPr algn="ctr" fontAlgn="ctr"/>
                      <a:r>
                        <a:rPr lang="tr-TR" sz="1000" b="1" u="none" strike="noStrike" dirty="0">
                          <a:effectLst/>
                        </a:rPr>
                        <a:t>Kurum Adı</a:t>
                      </a:r>
                      <a:endParaRPr lang="tr-TR" sz="1000" b="1" i="0" u="none" strike="noStrike" dirty="0">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KUŞADASI</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AYDIN DİDİM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2</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KUŞADASI</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AYDIN KUŞADASI ADVİYE-ERTUĞRUL ACUN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3</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TATVAN</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BİTLİS TATVAN SEYDİ ALİ REİS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4</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ÇANAKKALE</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ÇANAKKALE GELİBOLU ARMATÖR YAKUP AKSOY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5</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GEMLİK</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GEMLİK HALK EĞİTİM MERKEZİ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6</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GİRESUN</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GİRESUN BULANCAK KAPTAN AHMET FATOĞLU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7</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TİREBOLU</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GİRESUN ESPİYE Ş. CENGİZ SARIBAŞ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8</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İSKENDERUN</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HATAY İSKENDERUN SEFA ATAKAŞ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9</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İZMİR</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İZMİR GÜZELBAHÇE İMKB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10</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İZMİR</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İZMİR KONAK ÇINARLI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11</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İZMİR</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İZMİR KONAK GÖZTEPE KIZ TEKNİK VE MESLEK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12</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İZMİR</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İZMİR KONAK NEVVAR SALİH İŞGÖREN EĞİTİM KAMPÜSÜ-4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13</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İZMİR</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İZMİR KONAK ŞEHİT İDARİ ATAŞE ÇAĞLAR YÜCEL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14</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İNEBOLU</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KASTAMONU İNEBOLU PİRİ REİS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15</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KOCAELİ</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a:effectLst/>
                        </a:rPr>
                        <a:t>KOCAELİ KÖRFEZ HEREKE NUH ÇİMENTO MESLEKİ VE TEKNİK ANADOLU LİSESİ</a:t>
                      </a:r>
                      <a:endParaRPr lang="tr-TR" sz="800" b="0" i="0" u="none" strike="noStrike">
                        <a:solidFill>
                          <a:srgbClr val="000000"/>
                        </a:solidFill>
                        <a:effectLst/>
                        <a:latin typeface="Calibri" panose="020F0502020204030204" pitchFamily="34" charset="0"/>
                      </a:endParaRPr>
                    </a:p>
                  </a:txBody>
                  <a:tcPr marL="6860" marR="6860" marT="6860" marB="0" anchor="ctr"/>
                </a:tc>
              </a:tr>
              <a:tr h="255665">
                <a:tc>
                  <a:txBody>
                    <a:bodyPr/>
                    <a:lstStyle/>
                    <a:p>
                      <a:pPr algn="ctr" fontAlgn="b"/>
                      <a:r>
                        <a:rPr lang="tr-TR" sz="800" u="none" strike="noStrike">
                          <a:effectLst/>
                        </a:rPr>
                        <a:t>16</a:t>
                      </a:r>
                      <a:endParaRPr lang="tr-TR" sz="800" b="0" i="0" u="none" strike="noStrike">
                        <a:solidFill>
                          <a:srgbClr val="000000"/>
                        </a:solidFill>
                        <a:effectLst/>
                        <a:latin typeface="Calibri" panose="020F0502020204030204" pitchFamily="34" charset="0"/>
                      </a:endParaRPr>
                    </a:p>
                  </a:txBody>
                  <a:tcPr marL="6860" marR="6860" marT="6860" marB="0" anchor="b"/>
                </a:tc>
                <a:tc>
                  <a:txBody>
                    <a:bodyPr/>
                    <a:lstStyle/>
                    <a:p>
                      <a:pPr algn="l" fontAlgn="ctr"/>
                      <a:r>
                        <a:rPr lang="tr-TR" sz="800" u="none" strike="noStrike">
                          <a:effectLst/>
                        </a:rPr>
                        <a:t>MERSİN</a:t>
                      </a:r>
                      <a:endParaRPr lang="tr-TR" sz="800" b="0" i="0" u="none" strike="noStrike">
                        <a:solidFill>
                          <a:srgbClr val="000000"/>
                        </a:solidFill>
                        <a:effectLst/>
                        <a:latin typeface="Calibri" panose="020F0502020204030204" pitchFamily="34" charset="0"/>
                      </a:endParaRPr>
                    </a:p>
                  </a:txBody>
                  <a:tcPr marL="6860" marR="6860" marT="6860" marB="0" anchor="ctr"/>
                </a:tc>
                <a:tc>
                  <a:txBody>
                    <a:bodyPr/>
                    <a:lstStyle/>
                    <a:p>
                      <a:pPr algn="l" fontAlgn="ctr"/>
                      <a:r>
                        <a:rPr lang="tr-TR" sz="800" u="none" strike="noStrike" dirty="0">
                          <a:effectLst/>
                        </a:rPr>
                        <a:t>MERSİN AKDENİZ MERSİN DENİZ TİCARET ODASI MESLEKİ VE TEKNİK ANADOLU LİSESİ</a:t>
                      </a:r>
                      <a:endParaRPr lang="tr-TR" sz="800" b="0" i="0" u="none" strike="noStrike" dirty="0">
                        <a:solidFill>
                          <a:srgbClr val="000000"/>
                        </a:solidFill>
                        <a:effectLst/>
                        <a:latin typeface="Calibri" panose="020F0502020204030204" pitchFamily="34" charset="0"/>
                      </a:endParaRPr>
                    </a:p>
                  </a:txBody>
                  <a:tcPr marL="6860" marR="6860" marT="6860" marB="0" anchor="ct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1225550437"/>
              </p:ext>
            </p:extLst>
          </p:nvPr>
        </p:nvGraphicFramePr>
        <p:xfrm>
          <a:off x="6538371" y="2005016"/>
          <a:ext cx="5447683" cy="4351344"/>
        </p:xfrm>
        <a:graphic>
          <a:graphicData uri="http://schemas.openxmlformats.org/drawingml/2006/table">
            <a:tbl>
              <a:tblPr>
                <a:tableStyleId>{5C22544A-7EE6-4342-B048-85BDC9FD1C3A}</a:tableStyleId>
              </a:tblPr>
              <a:tblGrid>
                <a:gridCol w="432035"/>
                <a:gridCol w="864068"/>
                <a:gridCol w="4151580"/>
              </a:tblGrid>
              <a:tr h="271959">
                <a:tc>
                  <a:txBody>
                    <a:bodyPr/>
                    <a:lstStyle/>
                    <a:p>
                      <a:pPr algn="ctr" fontAlgn="b"/>
                      <a:r>
                        <a:rPr lang="tr-TR" sz="800" u="none" strike="noStrike" dirty="0">
                          <a:effectLst/>
                        </a:rPr>
                        <a:t>17</a:t>
                      </a:r>
                      <a:endParaRPr lang="tr-TR" sz="800" b="0" i="0" u="none" strike="noStrike" dirty="0">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BODRUM</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dirty="0">
                          <a:effectLst/>
                        </a:rPr>
                        <a:t>MUĞLA BODRUM TURGUT REİS MESLEKİ VE TEKNİK ANADOLU LİSESİ</a:t>
                      </a:r>
                      <a:endParaRPr lang="tr-TR" sz="800" b="0" i="0" u="none" strike="noStrike" dirty="0">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18</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MARMARİS</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MUĞLA MARMARİS BOZBURUN DENİZ TİCARET ODASI ÇOK PROGRAMLI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19</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FATSA</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ORDU FATSA ATATÜRK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20</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RİZE</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RİZE ARDEŞEN IŞIKLI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21</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RİZE</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RİZE ÇAYELİ AHMET HAMDİ İSHAKOĞLU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22</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RİZE</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RİZE MERKEZ HASAN KEMAL YARDIMCI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23</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SAMSUN</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SAMSUN ALAÇAM HALK EĞİTİM MERKEZİ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24</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SİNOP</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SİNOP SEYDİ ALİ REİS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25</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TEKİRDAĞ</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TEKİRDAĞ SÜLEYMANPAŞA KUMBAĞ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26</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TRABZON</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TRABZON ÇARŞIBAŞI MESLEKİ VE TEKNİK EĞİTİM MERKEZİ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27</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TRABZON</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TRABZON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28</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TRABZON</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TRABZON OF HACI MEHMET BAHATTİN ULUSOY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29</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SÜRMENE</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TRABZON SÜRMENE TÜRK TELEKOM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30</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TATVAN</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VAN TUŞBA PİRİ REİS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31</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YALOVA</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a:effectLst/>
                        </a:rPr>
                        <a:t>YALOVA ALTINOVA TERSANE GİRİŞİMCİLERİ A.Ş. MESLEKİ VE TEKNİK ANADOLU LİSESİ</a:t>
                      </a:r>
                      <a:endParaRPr lang="tr-TR" sz="800" b="0" i="0" u="none" strike="noStrike">
                        <a:solidFill>
                          <a:srgbClr val="000000"/>
                        </a:solidFill>
                        <a:effectLst/>
                        <a:latin typeface="Calibri" panose="020F0502020204030204" pitchFamily="34" charset="0"/>
                      </a:endParaRPr>
                    </a:p>
                  </a:txBody>
                  <a:tcPr marL="7298" marR="7298" marT="7298" marB="0" anchor="ctr"/>
                </a:tc>
              </a:tr>
              <a:tr h="271959">
                <a:tc>
                  <a:txBody>
                    <a:bodyPr/>
                    <a:lstStyle/>
                    <a:p>
                      <a:pPr algn="ctr" fontAlgn="b"/>
                      <a:r>
                        <a:rPr lang="tr-TR" sz="800" u="none" strike="noStrike">
                          <a:effectLst/>
                        </a:rPr>
                        <a:t>32</a:t>
                      </a:r>
                      <a:endParaRPr lang="tr-TR" sz="800" b="0" i="0" u="none" strike="noStrike">
                        <a:solidFill>
                          <a:srgbClr val="000000"/>
                        </a:solidFill>
                        <a:effectLst/>
                        <a:latin typeface="Calibri" panose="020F0502020204030204" pitchFamily="34" charset="0"/>
                      </a:endParaRPr>
                    </a:p>
                  </a:txBody>
                  <a:tcPr marL="7298" marR="7298" marT="7298" marB="0" anchor="b"/>
                </a:tc>
                <a:tc>
                  <a:txBody>
                    <a:bodyPr/>
                    <a:lstStyle/>
                    <a:p>
                      <a:pPr algn="l" fontAlgn="ctr"/>
                      <a:r>
                        <a:rPr lang="tr-TR" sz="800" u="none" strike="noStrike">
                          <a:effectLst/>
                        </a:rPr>
                        <a:t>KDZ. EREĞLİSİ</a:t>
                      </a:r>
                      <a:endParaRPr lang="tr-TR" sz="800" b="0" i="0" u="none" strike="noStrike">
                        <a:solidFill>
                          <a:srgbClr val="000000"/>
                        </a:solidFill>
                        <a:effectLst/>
                        <a:latin typeface="Calibri" panose="020F0502020204030204" pitchFamily="34" charset="0"/>
                      </a:endParaRPr>
                    </a:p>
                  </a:txBody>
                  <a:tcPr marL="7298" marR="7298" marT="7298" marB="0" anchor="ctr"/>
                </a:tc>
                <a:tc>
                  <a:txBody>
                    <a:bodyPr/>
                    <a:lstStyle/>
                    <a:p>
                      <a:pPr algn="l" fontAlgn="ctr"/>
                      <a:r>
                        <a:rPr lang="tr-TR" sz="800" u="none" strike="noStrike" dirty="0">
                          <a:effectLst/>
                        </a:rPr>
                        <a:t>ZONGULDAK EREĞLİ HATİCE ERDEM MESLEKİ VE TEKNİK ANADOLU LİSESİ</a:t>
                      </a:r>
                      <a:endParaRPr lang="tr-TR" sz="800" b="0" i="0" u="none" strike="noStrike" dirty="0">
                        <a:solidFill>
                          <a:srgbClr val="000000"/>
                        </a:solidFill>
                        <a:effectLst/>
                        <a:latin typeface="Calibri" panose="020F0502020204030204" pitchFamily="34" charset="0"/>
                      </a:endParaRPr>
                    </a:p>
                  </a:txBody>
                  <a:tcPr marL="7298" marR="7298" marT="7298" marB="0" anchor="ctr"/>
                </a:tc>
              </a:tr>
            </a:tbl>
          </a:graphicData>
        </a:graphic>
      </p:graphicFrame>
    </p:spTree>
    <p:extLst>
      <p:ext uri="{BB962C8B-B14F-4D97-AF65-F5344CB8AC3E}">
        <p14:creationId xmlns:p14="http://schemas.microsoft.com/office/powerpoint/2010/main" val="3436901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51</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AKREDİTASYON ÇALIŞMALARI</a:t>
            </a:r>
          </a:p>
        </p:txBody>
      </p:sp>
      <p:sp>
        <p:nvSpPr>
          <p:cNvPr id="2" name="İçerik Yer Tutucusu 1"/>
          <p:cNvSpPr>
            <a:spLocks noGrp="1"/>
          </p:cNvSpPr>
          <p:nvPr>
            <p:ph idx="1"/>
          </p:nvPr>
        </p:nvSpPr>
        <p:spPr>
          <a:xfrm>
            <a:off x="838200" y="1460500"/>
            <a:ext cx="10515600" cy="5264150"/>
          </a:xfrm>
        </p:spPr>
        <p:txBody>
          <a:bodyPr>
            <a:noAutofit/>
          </a:bodyPr>
          <a:lstStyle/>
          <a:p>
            <a:pPr marL="0" indent="0">
              <a:lnSpc>
                <a:spcPct val="120000"/>
              </a:lnSpc>
              <a:spcBef>
                <a:spcPts val="0"/>
              </a:spcBef>
              <a:buNone/>
            </a:pPr>
            <a:r>
              <a:rPr lang="tr-TR" sz="2000" b="1" i="1" dirty="0"/>
              <a:t>Denizcilik Alanı</a:t>
            </a:r>
          </a:p>
          <a:p>
            <a:pPr algn="just">
              <a:lnSpc>
                <a:spcPct val="120000"/>
              </a:lnSpc>
              <a:spcBef>
                <a:spcPts val="0"/>
              </a:spcBef>
            </a:pPr>
            <a:endParaRPr lang="tr-TR" sz="2000" dirty="0"/>
          </a:p>
          <a:p>
            <a:pPr algn="just">
              <a:lnSpc>
                <a:spcPct val="120000"/>
              </a:lnSpc>
              <a:spcBef>
                <a:spcPts val="0"/>
              </a:spcBef>
            </a:pPr>
            <a:r>
              <a:rPr lang="tr-TR" sz="2000" dirty="0"/>
              <a:t>Toplantıya UDHB Deniz ve İç Sular Düzenleme Genel Müdürlüğü ve MEB Destek Hizmetleri Genel Müdürlüğü katılım sağlamıştır. </a:t>
            </a:r>
          </a:p>
          <a:p>
            <a:pPr algn="just">
              <a:lnSpc>
                <a:spcPct val="120000"/>
              </a:lnSpc>
              <a:spcBef>
                <a:spcPts val="0"/>
              </a:spcBef>
            </a:pPr>
            <a:endParaRPr lang="tr-TR" sz="2000" dirty="0"/>
          </a:p>
          <a:p>
            <a:pPr algn="just">
              <a:lnSpc>
                <a:spcPct val="120000"/>
              </a:lnSpc>
              <a:spcBef>
                <a:spcPts val="0"/>
              </a:spcBef>
            </a:pPr>
            <a:r>
              <a:rPr lang="tr-TR" sz="2000" dirty="0"/>
              <a:t>Toplantıda değişen “</a:t>
            </a:r>
            <a:r>
              <a:rPr lang="tr-TR" sz="2000" dirty="0" err="1"/>
              <a:t>Gemiadamları</a:t>
            </a:r>
            <a:r>
              <a:rPr lang="tr-TR" sz="2000" dirty="0"/>
              <a:t> Eğitim ve Sınav Yönergesi”, imzalanan protokol hükümleri, okul yetkilendirme, okul izleme ve değerlendirme faaliyetleri, belgelendirme ve alan öğrencilerinin yetki belgeleri vb. konularında bilgilendirme yapılmıştır. </a:t>
            </a:r>
          </a:p>
          <a:p>
            <a:pPr marL="0" indent="0" algn="just">
              <a:lnSpc>
                <a:spcPct val="120000"/>
              </a:lnSpc>
              <a:spcBef>
                <a:spcPts val="0"/>
              </a:spcBef>
              <a:buNone/>
            </a:pPr>
            <a:endParaRPr lang="tr-TR" sz="2000" dirty="0"/>
          </a:p>
          <a:p>
            <a:pPr algn="just">
              <a:lnSpc>
                <a:spcPct val="120000"/>
              </a:lnSpc>
              <a:spcBef>
                <a:spcPts val="0"/>
              </a:spcBef>
            </a:pPr>
            <a:r>
              <a:rPr lang="tr-TR" sz="2000" dirty="0"/>
              <a:t>Mesleki ve Teknik Eğitim veren okul/kurumlarımızın denizcilik alanında nitelikli işgücü yetiştirilmesi için, bireylerin, eğiticilerin ve eğitim ortamlarının kalitesinin artırılmasına yönelik çalışmaların planlanması ve yol haritasının belirlenmesi için “</a:t>
            </a:r>
            <a:r>
              <a:rPr lang="tr-TR" sz="2000" b="1" dirty="0"/>
              <a:t>Denizcilik Alanı Komisyonu</a:t>
            </a:r>
            <a:r>
              <a:rPr lang="tr-TR" sz="2000" dirty="0"/>
              <a:t>” oluşturulmuştur.</a:t>
            </a:r>
          </a:p>
        </p:txBody>
      </p:sp>
    </p:spTree>
    <p:extLst>
      <p:ext uri="{BB962C8B-B14F-4D97-AF65-F5344CB8AC3E}">
        <p14:creationId xmlns:p14="http://schemas.microsoft.com/office/powerpoint/2010/main" val="36248149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52</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AKREDİTASYON ÇALIŞMALARI</a:t>
            </a:r>
          </a:p>
        </p:txBody>
      </p:sp>
      <p:sp>
        <p:nvSpPr>
          <p:cNvPr id="2" name="İçerik Yer Tutucusu 1"/>
          <p:cNvSpPr>
            <a:spLocks noGrp="1"/>
          </p:cNvSpPr>
          <p:nvPr>
            <p:ph idx="1"/>
          </p:nvPr>
        </p:nvSpPr>
        <p:spPr>
          <a:xfrm>
            <a:off x="838200" y="1460501"/>
            <a:ext cx="10515600" cy="4716462"/>
          </a:xfrm>
        </p:spPr>
        <p:txBody>
          <a:bodyPr>
            <a:normAutofit fontScale="92500" lnSpcReduction="10000"/>
          </a:bodyPr>
          <a:lstStyle/>
          <a:p>
            <a:pPr marL="0" indent="0" algn="just">
              <a:lnSpc>
                <a:spcPct val="100000"/>
              </a:lnSpc>
              <a:spcBef>
                <a:spcPts val="0"/>
              </a:spcBef>
              <a:buNone/>
            </a:pPr>
            <a:r>
              <a:rPr lang="tr-TR" sz="2000" b="1" i="1" dirty="0"/>
              <a:t>Uçak Bakım Alanı</a:t>
            </a:r>
          </a:p>
          <a:p>
            <a:pPr algn="just">
              <a:lnSpc>
                <a:spcPct val="100000"/>
              </a:lnSpc>
              <a:spcBef>
                <a:spcPts val="0"/>
              </a:spcBef>
            </a:pPr>
            <a:endParaRPr lang="tr-TR" sz="2000" dirty="0"/>
          </a:p>
          <a:p>
            <a:pPr algn="just">
              <a:lnSpc>
                <a:spcPct val="110000"/>
              </a:lnSpc>
              <a:spcBef>
                <a:spcPts val="0"/>
              </a:spcBef>
            </a:pPr>
            <a:r>
              <a:rPr lang="tr-TR" sz="2000" dirty="0"/>
              <a:t>Mesleki ve Teknik Eğitim Genel Müdürlüğü’ne bağlı ve uçak bakım alanı bulunan ortaöğretim kurumlarından </a:t>
            </a:r>
            <a:r>
              <a:rPr lang="tr-TR" sz="2000" b="1" dirty="0"/>
              <a:t>Eskişehir Sabiha Gökçen Mesleki ve Teknik Anadolu Lisesi </a:t>
            </a:r>
            <a:r>
              <a:rPr lang="tr-TR" sz="2000" dirty="0"/>
              <a:t>ile </a:t>
            </a:r>
            <a:r>
              <a:rPr lang="tr-TR" sz="2000" b="1" dirty="0"/>
              <a:t>Bağcılar Mesleki ve Teknik Anadolu Lisesi</a:t>
            </a:r>
            <a:r>
              <a:rPr lang="tr-TR" sz="2000" dirty="0"/>
              <a:t>, SHY-147 Tanınan Okul Statüsü Genelgesi kapsamında yetki alarak “Tanınan Okul Onay Sertifikası” almaya hak kazanmışlardır. </a:t>
            </a:r>
          </a:p>
          <a:p>
            <a:pPr algn="just">
              <a:lnSpc>
                <a:spcPct val="110000"/>
              </a:lnSpc>
              <a:spcBef>
                <a:spcPts val="0"/>
              </a:spcBef>
            </a:pPr>
            <a:endParaRPr lang="tr-TR" sz="2000" dirty="0"/>
          </a:p>
          <a:p>
            <a:pPr algn="just">
              <a:lnSpc>
                <a:spcPct val="110000"/>
              </a:lnSpc>
              <a:spcBef>
                <a:spcPts val="0"/>
              </a:spcBef>
            </a:pPr>
            <a:r>
              <a:rPr lang="tr-TR" sz="2000" dirty="0"/>
              <a:t>Uçak bakım alanı bulunan diğer mesleki ve teknik ortaöğretim kurumları ise SHY-147 Tanınan Okul Statüsü Genelgesinde belirtilen şartlar doğrultusunda çalışmalarını devam ettirerek “Tanınan Okul Onay Sertifikası” almak için başvuru işlemlerini yürütmektedirler. </a:t>
            </a:r>
          </a:p>
          <a:p>
            <a:pPr algn="just">
              <a:lnSpc>
                <a:spcPct val="110000"/>
              </a:lnSpc>
            </a:pPr>
            <a:endParaRPr lang="tr-TR" sz="2000" dirty="0"/>
          </a:p>
          <a:p>
            <a:pPr algn="just">
              <a:lnSpc>
                <a:spcPct val="110000"/>
              </a:lnSpc>
            </a:pPr>
            <a:r>
              <a:rPr lang="tr-TR" sz="2000" dirty="0"/>
              <a:t>İlgili faaliyetler kapsamında ilgili sektör temsilcileri. UDHB Sivil Havacılık Genel Müdürlüğü ve Destek Hizmetleri Genel Müdürlüğünün de katılımı ile 2016 yılı Kasım ayında Eskişehir Sabiha Gökçen Mesleki ve Teknik Anadolu Lisesinde Uçak Bakım Alanı bulunan MTE okul/kurumlarına bilgilendirme toplantısı gerçekleştirilmiştir.</a:t>
            </a:r>
          </a:p>
        </p:txBody>
      </p:sp>
    </p:spTree>
    <p:extLst>
      <p:ext uri="{BB962C8B-B14F-4D97-AF65-F5344CB8AC3E}">
        <p14:creationId xmlns:p14="http://schemas.microsoft.com/office/powerpoint/2010/main" val="1984838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7264" y="1169773"/>
            <a:ext cx="11327027" cy="5551704"/>
          </a:xfrm>
        </p:spPr>
        <p:txBody>
          <a:bodyPr>
            <a:normAutofit fontScale="25000" lnSpcReduction="20000"/>
          </a:bodyPr>
          <a:lstStyle/>
          <a:p>
            <a:pPr marL="0" indent="0" algn="just">
              <a:lnSpc>
                <a:spcPct val="100000"/>
              </a:lnSpc>
              <a:spcBef>
                <a:spcPts val="0"/>
              </a:spcBef>
              <a:buNone/>
            </a:pPr>
            <a:r>
              <a:rPr lang="tr-TR" sz="8000" b="1" i="1" dirty="0"/>
              <a:t>Uçak Bakım Alanı</a:t>
            </a:r>
          </a:p>
          <a:p>
            <a:pPr algn="just">
              <a:lnSpc>
                <a:spcPct val="100000"/>
              </a:lnSpc>
              <a:spcBef>
                <a:spcPts val="0"/>
              </a:spcBef>
            </a:pPr>
            <a:endParaRPr lang="tr-TR" dirty="0"/>
          </a:p>
          <a:p>
            <a:pPr algn="just">
              <a:lnSpc>
                <a:spcPct val="120000"/>
              </a:lnSpc>
            </a:pPr>
            <a:r>
              <a:rPr lang="tr-TR" sz="8000" dirty="0"/>
              <a:t>Genel Müdürlüğümüze bağlı okullarda görev yapan uçak bakım alanında eğitim veren </a:t>
            </a:r>
            <a:r>
              <a:rPr lang="tr-TR" sz="8000" b="1" dirty="0"/>
              <a:t>62 </a:t>
            </a:r>
            <a:r>
              <a:rPr lang="tr-TR" sz="8000" dirty="0"/>
              <a:t>öğretmenimizin özel alan yeterliliklerinin artırılmasına yönelik, hava hissi ölçmek amacıyla Ankara-Etimesgut’ta "THK Uçuş Akademisi'nde, 02-12 Mayıs 2017 tarihleri arasında "Tanıtım Uçuş </a:t>
            </a:r>
            <a:r>
              <a:rPr lang="tr-TR" sz="8000" dirty="0" smtClean="0"/>
              <a:t>Eğitim’leri yapılmıştır.</a:t>
            </a:r>
            <a:endParaRPr lang="tr-TR" sz="8000" dirty="0"/>
          </a:p>
          <a:p>
            <a:pPr algn="just">
              <a:lnSpc>
                <a:spcPct val="120000"/>
              </a:lnSpc>
            </a:pPr>
            <a:r>
              <a:rPr lang="tr-TR" sz="8000" dirty="0"/>
              <a:t>Öğretmenlerimizin alan yeterliliklerinin artırılmasına yönelik planlanan eğitimle, alanda eğitim gören öğrencilere, sektörün ihtiyaçları, bilimsel ve teknolojik gelişmeler doğrultusunda gerekli olan mesleki yeterlikleri kazanmış nitelikli meslek elemanları olarak yetiştirmelerinin sağlanması amaçlanmıştır</a:t>
            </a:r>
            <a:r>
              <a:rPr lang="tr-TR" sz="8000" dirty="0" smtClean="0"/>
              <a:t>.</a:t>
            </a:r>
            <a:endParaRPr lang="tr-TR" sz="8000" dirty="0"/>
          </a:p>
          <a:p>
            <a:pPr algn="just">
              <a:lnSpc>
                <a:spcPct val="120000"/>
              </a:lnSpc>
            </a:pPr>
            <a:r>
              <a:rPr lang="tr-TR" sz="8000" dirty="0"/>
              <a:t>Tanıtım Uçuş Eğitimi 2 gün olup Teorik eğitim </a:t>
            </a:r>
            <a:r>
              <a:rPr lang="tr-TR" sz="8000" dirty="0" smtClean="0"/>
              <a:t>10’ar </a:t>
            </a:r>
            <a:r>
              <a:rPr lang="tr-TR" sz="8000" dirty="0"/>
              <a:t>kişilik gruplar halinde </a:t>
            </a:r>
            <a:r>
              <a:rPr lang="tr-TR" sz="8000" dirty="0" smtClean="0"/>
              <a:t>düzenlenmiştir</a:t>
            </a:r>
            <a:r>
              <a:rPr lang="tr-TR" sz="8000" dirty="0"/>
              <a:t>. Birinci gün Teorik Eğitimde  uçuş yapılacak olan </a:t>
            </a:r>
            <a:r>
              <a:rPr lang="tr-TR" sz="8000" dirty="0" err="1"/>
              <a:t>Cessna</a:t>
            </a:r>
            <a:r>
              <a:rPr lang="tr-TR" sz="8000" dirty="0"/>
              <a:t> 172 S Uçağının Teknik Özelliklerinin Tanıtımı, THK Teknik Genel Müdürlüğü Tesislerinde </a:t>
            </a:r>
            <a:r>
              <a:rPr lang="tr-TR" sz="8000" dirty="0" err="1"/>
              <a:t>Cessna</a:t>
            </a:r>
            <a:r>
              <a:rPr lang="tr-TR" sz="8000" dirty="0"/>
              <a:t> 172S Uçağının İncelenmesi, İcra Edilecek Uçuş Görevi İle İlgili Tanıtım, Simülatörde Uçuş eğitimleri Uçuş Akademisi eğiticileri tarafından </a:t>
            </a:r>
            <a:r>
              <a:rPr lang="tr-TR" sz="8000" dirty="0" smtClean="0"/>
              <a:t>verilmiştir.</a:t>
            </a:r>
          </a:p>
          <a:p>
            <a:pPr algn="just">
              <a:lnSpc>
                <a:spcPct val="120000"/>
              </a:lnSpc>
            </a:pPr>
            <a:r>
              <a:rPr lang="tr-TR" sz="8000" dirty="0"/>
              <a:t>Eğitimin ikinci gününde Uçuş Brifinginin İzlenmesi, Uçuş Hattına Hareket, Motor Çalıştırma ve  Eğitmen pilot gözetiminde her katılımcı için 30 dakikalık Tanıtım Uçuşu </a:t>
            </a:r>
            <a:r>
              <a:rPr lang="tr-TR" sz="8000" dirty="0" smtClean="0"/>
              <a:t>yaptırılmıştır.</a:t>
            </a:r>
          </a:p>
          <a:p>
            <a:pPr>
              <a:lnSpc>
                <a:spcPct val="120000"/>
              </a:lnSpc>
            </a:pPr>
            <a:endParaRPr lang="tr-TR" dirty="0"/>
          </a:p>
          <a:p>
            <a:endParaRPr lang="tr-TR" dirty="0"/>
          </a:p>
          <a:p>
            <a:endParaRPr lang="tr-TR"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53</a:t>
            </a:fld>
            <a:endParaRPr lang="tr-TR" dirty="0"/>
          </a:p>
        </p:txBody>
      </p:sp>
    </p:spTree>
    <p:extLst>
      <p:ext uri="{BB962C8B-B14F-4D97-AF65-F5344CB8AC3E}">
        <p14:creationId xmlns:p14="http://schemas.microsoft.com/office/powerpoint/2010/main" val="40705623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018996" y="3191054"/>
            <a:ext cx="3441700" cy="461665"/>
          </a:xfrm>
          <a:prstGeom prst="rect">
            <a:avLst/>
          </a:prstGeom>
          <a:noFill/>
        </p:spPr>
        <p:txBody>
          <a:bodyPr wrap="square" rtlCol="0">
            <a:spAutoFit/>
          </a:bodyPr>
          <a:lstStyle/>
          <a:p>
            <a:pPr algn="ctr"/>
            <a:r>
              <a:rPr lang="tr-TR" sz="2400" dirty="0"/>
              <a:t>Arz Ederim</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5374346" y="4174352"/>
            <a:ext cx="6096000" cy="2062103"/>
          </a:xfrm>
          <a:prstGeom prst="rect">
            <a:avLst/>
          </a:prstGeom>
        </p:spPr>
        <p:txBody>
          <a:bodyPr>
            <a:spAutoFit/>
          </a:bodyPr>
          <a:lstStyle/>
          <a:p>
            <a:pPr algn="ctr"/>
            <a:r>
              <a:rPr lang="tr-TR" sz="3200" b="1" dirty="0"/>
              <a:t>Kalite Geliştirme Daire Başkanlığı</a:t>
            </a:r>
          </a:p>
          <a:p>
            <a:pPr algn="ctr"/>
            <a:endParaRPr lang="tr-TR" sz="3200" b="1" dirty="0"/>
          </a:p>
          <a:p>
            <a:pPr algn="ctr"/>
            <a:r>
              <a:rPr lang="tr-TR" sz="3200" b="1" dirty="0"/>
              <a:t>mte_kalite@meb.gov.tr</a:t>
            </a:r>
          </a:p>
          <a:p>
            <a:pPr algn="ctr"/>
            <a:endParaRPr lang="tr-TR" sz="3200" b="1" dirty="0"/>
          </a:p>
        </p:txBody>
      </p:sp>
      <p:sp>
        <p:nvSpPr>
          <p:cNvPr id="4" name="Slayt Numarası Yer Tutucusu 3"/>
          <p:cNvSpPr>
            <a:spLocks noGrp="1"/>
          </p:cNvSpPr>
          <p:nvPr>
            <p:ph type="sldNum" sz="quarter" idx="12"/>
          </p:nvPr>
        </p:nvSpPr>
        <p:spPr/>
        <p:txBody>
          <a:bodyPr/>
          <a:lstStyle/>
          <a:p>
            <a:fld id="{38CC9735-4242-4435-8C65-38800299BE2A}" type="slidenum">
              <a:rPr lang="tr-TR" smtClean="0"/>
              <a:pPr/>
              <a:t>54</a:t>
            </a:fld>
            <a:endParaRPr lang="tr-TR"/>
          </a:p>
        </p:txBody>
      </p:sp>
    </p:spTree>
    <p:extLst>
      <p:ext uri="{BB962C8B-B14F-4D97-AF65-F5344CB8AC3E}">
        <p14:creationId xmlns:p14="http://schemas.microsoft.com/office/powerpoint/2010/main" val="1237250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6</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İçerik Yer Tutucusu 1"/>
          <p:cNvSpPr>
            <a:spLocks noGrp="1"/>
          </p:cNvSpPr>
          <p:nvPr>
            <p:ph idx="1"/>
          </p:nvPr>
        </p:nvSpPr>
        <p:spPr>
          <a:xfrm>
            <a:off x="838200" y="1460501"/>
            <a:ext cx="10515600" cy="4716462"/>
          </a:xfrm>
        </p:spPr>
        <p:txBody>
          <a:bodyPr/>
          <a:lstStyle/>
          <a:p>
            <a:pPr marL="0" indent="0">
              <a:lnSpc>
                <a:spcPct val="100000"/>
              </a:lnSpc>
              <a:spcBef>
                <a:spcPts val="0"/>
              </a:spcBef>
              <a:buNone/>
            </a:pPr>
            <a:r>
              <a:rPr lang="tr-TR" sz="2000" b="1" i="1" dirty="0"/>
              <a:t>Gerçekleştirilen Çalışmalar (2015)</a:t>
            </a:r>
          </a:p>
          <a:p>
            <a:pPr>
              <a:lnSpc>
                <a:spcPct val="100000"/>
              </a:lnSpc>
              <a:spcBef>
                <a:spcPts val="0"/>
              </a:spcBef>
            </a:pPr>
            <a:endParaRPr lang="tr-TR" sz="2000" dirty="0"/>
          </a:p>
          <a:p>
            <a:pPr algn="just">
              <a:lnSpc>
                <a:spcPct val="100000"/>
              </a:lnSpc>
              <a:spcBef>
                <a:spcPts val="0"/>
              </a:spcBef>
            </a:pPr>
            <a:r>
              <a:rPr lang="tr-TR" sz="2000" dirty="0"/>
              <a:t>Ziyaret edilemeyen illerdeki pilot okullara ve il millî eğitim müdürlüklerinde mesleki ve teknik eğitimden sorumlu şube müdürlerine yönelik bilgilendirme faaliyetleri e-posta ve telefon yoluyla yapılmıştır. </a:t>
            </a:r>
          </a:p>
          <a:p>
            <a:pPr algn="just">
              <a:lnSpc>
                <a:spcPct val="100000"/>
              </a:lnSpc>
              <a:spcBef>
                <a:spcPts val="0"/>
              </a:spcBef>
            </a:pPr>
            <a:endParaRPr lang="tr-TR" sz="2000" dirty="0"/>
          </a:p>
          <a:p>
            <a:pPr algn="just">
              <a:lnSpc>
                <a:spcPct val="100000"/>
              </a:lnSpc>
              <a:spcBef>
                <a:spcPts val="0"/>
              </a:spcBef>
            </a:pPr>
            <a:r>
              <a:rPr lang="tr-TR" sz="2000" dirty="0"/>
              <a:t>Okullarda ziyaretler sırasında sürecin işleyişinde destek verecek olan il milli eğitim müdürlüklerinde mesleki ve teknik eğitimden sorumlu şube müdürlerinin ekibiyle birlikte sürece dâhil olarak toplantılara katılmaları, kalite sistemi ve öz değerlendirme uygulaması konusunda bilgi sahibi olmaları sağlanmıştır. </a:t>
            </a:r>
          </a:p>
          <a:p>
            <a:endParaRPr lang="tr-TR" dirty="0"/>
          </a:p>
        </p:txBody>
      </p:sp>
    </p:spTree>
    <p:extLst>
      <p:ext uri="{BB962C8B-B14F-4D97-AF65-F5344CB8AC3E}">
        <p14:creationId xmlns:p14="http://schemas.microsoft.com/office/powerpoint/2010/main" val="1183825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1ADA7A8-AAA5-4B1C-A3BB-79E2A8EDCF09}" type="slidenum">
              <a:rPr lang="tr-TR" altLang="tr-TR" smtClean="0">
                <a:solidFill>
                  <a:srgbClr val="898989"/>
                </a:solidFill>
                <a:latin typeface="Calibri" pitchFamily="34" charset="0"/>
              </a:rPr>
              <a:pPr/>
              <a:t>7</a:t>
            </a:fld>
            <a:endParaRPr lang="tr-TR" altLang="tr-TR">
              <a:solidFill>
                <a:srgbClr val="898989"/>
              </a:solidFill>
              <a:latin typeface="Calibri" pitchFamily="34" charset="0"/>
            </a:endParaRPr>
          </a:p>
        </p:txBody>
      </p:sp>
      <p:sp>
        <p:nvSpPr>
          <p:cNvPr id="5" name="Metin kutusu 4"/>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İçerik Yer Tutucusu 1"/>
          <p:cNvSpPr>
            <a:spLocks noGrp="1"/>
          </p:cNvSpPr>
          <p:nvPr>
            <p:ph idx="1"/>
          </p:nvPr>
        </p:nvSpPr>
        <p:spPr>
          <a:xfrm>
            <a:off x="838200" y="1460502"/>
            <a:ext cx="10515600" cy="4864098"/>
          </a:xfrm>
        </p:spPr>
        <p:txBody>
          <a:bodyPr>
            <a:noAutofit/>
          </a:bodyPr>
          <a:lstStyle/>
          <a:p>
            <a:pPr marL="0" indent="0" algn="just">
              <a:lnSpc>
                <a:spcPct val="100000"/>
              </a:lnSpc>
              <a:spcBef>
                <a:spcPts val="0"/>
              </a:spcBef>
              <a:buNone/>
              <a:defRPr/>
            </a:pPr>
            <a:r>
              <a:rPr lang="tr-TR" sz="2000" b="1" i="1" dirty="0"/>
              <a:t>Gerçekleştirilen Çalışmalar (2015)</a:t>
            </a:r>
          </a:p>
          <a:p>
            <a:pPr algn="just">
              <a:lnSpc>
                <a:spcPct val="100000"/>
              </a:lnSpc>
              <a:spcBef>
                <a:spcPts val="0"/>
              </a:spcBef>
              <a:defRPr/>
            </a:pPr>
            <a:endParaRPr lang="tr-TR" sz="2000" dirty="0"/>
          </a:p>
          <a:p>
            <a:pPr algn="just">
              <a:lnSpc>
                <a:spcPct val="100000"/>
              </a:lnSpc>
              <a:spcBef>
                <a:spcPts val="0"/>
              </a:spcBef>
              <a:defRPr/>
            </a:pPr>
            <a:r>
              <a:rPr lang="tr-TR" sz="2000" dirty="0"/>
              <a:t>Uygulamaya katılan pilot okullar bu süreçte Öz değerlendirmelerini yaparak rapor ve eylem planlarını hazırlamışlardır. </a:t>
            </a:r>
          </a:p>
          <a:p>
            <a:pPr algn="just">
              <a:lnSpc>
                <a:spcPct val="100000"/>
              </a:lnSpc>
              <a:spcBef>
                <a:spcPts val="0"/>
              </a:spcBef>
              <a:defRPr/>
            </a:pPr>
            <a:endParaRPr lang="tr-TR" sz="2000" dirty="0"/>
          </a:p>
          <a:p>
            <a:pPr algn="just">
              <a:lnSpc>
                <a:spcPct val="100000"/>
              </a:lnSpc>
              <a:spcBef>
                <a:spcPts val="0"/>
              </a:spcBef>
              <a:defRPr/>
            </a:pPr>
            <a:r>
              <a:rPr lang="tr-TR" sz="2000" dirty="0"/>
              <a:t>Uygulama kapsamındaki okullara ilişkin Kurumsal ve Münferit Birimler Düzeyinde gönderilen yaklaşık </a:t>
            </a:r>
            <a:r>
              <a:rPr lang="tr-TR" sz="2000" b="1" dirty="0"/>
              <a:t>2600 rapor</a:t>
            </a:r>
            <a:r>
              <a:rPr lang="tr-TR" sz="2000" dirty="0"/>
              <a:t>, soruları yorum/gözleme dayalı şekilde ve rasyonel kanıtlar kullanılarak yanıtlanma durumları ve eylem planlarının uygunluğu  kapsamında incelenmiştir.</a:t>
            </a:r>
          </a:p>
          <a:p>
            <a:pPr algn="just">
              <a:lnSpc>
                <a:spcPct val="100000"/>
              </a:lnSpc>
              <a:spcBef>
                <a:spcPts val="0"/>
              </a:spcBef>
              <a:defRPr/>
            </a:pPr>
            <a:endParaRPr lang="tr-TR" sz="2000" dirty="0"/>
          </a:p>
          <a:p>
            <a:pPr algn="just">
              <a:lnSpc>
                <a:spcPct val="100000"/>
              </a:lnSpc>
              <a:spcBef>
                <a:spcPts val="0"/>
              </a:spcBef>
            </a:pPr>
            <a:r>
              <a:rPr lang="tr-TR" sz="2000" dirty="0"/>
              <a:t>Belirtilen ölçütlere uygun olan raporlar onaylanmış, uygun olmayanlar gerekçelendirilerek reddedilmiştir. Onaylanmayan raporlar, okul tarafından yeniden düzenlenmesi sağlandıktan sonra tekrar değerlendirilmiştir.</a:t>
            </a:r>
          </a:p>
          <a:p>
            <a:pPr algn="just">
              <a:lnSpc>
                <a:spcPct val="100000"/>
              </a:lnSpc>
              <a:spcBef>
                <a:spcPts val="0"/>
              </a:spcBef>
            </a:pPr>
            <a:endParaRPr lang="tr-TR" sz="2000" dirty="0"/>
          </a:p>
          <a:p>
            <a:pPr algn="just">
              <a:lnSpc>
                <a:spcPct val="100000"/>
              </a:lnSpc>
              <a:spcBef>
                <a:spcPts val="0"/>
              </a:spcBef>
            </a:pPr>
            <a:r>
              <a:rPr lang="tr-TR" sz="2000" dirty="0"/>
              <a:t>Bu doğrultuda 2015-2016 eğitim öğretim yılı içinde onaylanan eylem planları okullar tarafından uygulanmaya başlanmıştır. </a:t>
            </a:r>
          </a:p>
        </p:txBody>
      </p:sp>
    </p:spTree>
    <p:extLst>
      <p:ext uri="{BB962C8B-B14F-4D97-AF65-F5344CB8AC3E}">
        <p14:creationId xmlns:p14="http://schemas.microsoft.com/office/powerpoint/2010/main" val="773690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60501"/>
            <a:ext cx="10515600" cy="4716462"/>
          </a:xfrm>
        </p:spPr>
        <p:txBody>
          <a:bodyPr>
            <a:normAutofit fontScale="92500" lnSpcReduction="20000"/>
          </a:bodyPr>
          <a:lstStyle/>
          <a:p>
            <a:pPr marL="0" indent="0">
              <a:buNone/>
            </a:pPr>
            <a:r>
              <a:rPr lang="tr-TR" sz="2200" b="1" i="1" dirty="0"/>
              <a:t>Gerçekleştirilen Çalışmalar (2016)</a:t>
            </a:r>
          </a:p>
          <a:p>
            <a:pPr marL="0" indent="0">
              <a:buNone/>
            </a:pPr>
            <a:endParaRPr lang="tr-TR" sz="2200" b="1" i="1" dirty="0"/>
          </a:p>
          <a:p>
            <a:pPr algn="just"/>
            <a:r>
              <a:rPr lang="tr-TR" sz="2200" dirty="0"/>
              <a:t>Okullardan gelen geri bildirimler değerlendirilerek Öz Değerlendirme web </a:t>
            </a:r>
            <a:r>
              <a:rPr lang="tr-TR" sz="2200" dirty="0" err="1"/>
              <a:t>portalındaki</a:t>
            </a:r>
            <a:r>
              <a:rPr lang="tr-TR" sz="2200" dirty="0"/>
              <a:t> sorular 29-31 Mart 2016 tarihleri arasında Ankara Başkent Öğretmenevinde gerçekleştirilen bir </a:t>
            </a:r>
            <a:r>
              <a:rPr lang="tr-TR" sz="2200" dirty="0" err="1"/>
              <a:t>çalıştayda</a:t>
            </a:r>
            <a:r>
              <a:rPr lang="tr-TR" sz="2200" dirty="0"/>
              <a:t> güncellenmiştir.</a:t>
            </a:r>
          </a:p>
          <a:p>
            <a:pPr marL="0" indent="0" algn="just">
              <a:buNone/>
            </a:pPr>
            <a:endParaRPr lang="tr-TR" sz="2200" dirty="0"/>
          </a:p>
          <a:p>
            <a:pPr algn="just"/>
            <a:r>
              <a:rPr lang="tr-TR" sz="2200" dirty="0"/>
              <a:t>Portal üzerinde teknik geliştirmeler yapılmıştır.</a:t>
            </a:r>
          </a:p>
          <a:p>
            <a:pPr algn="just"/>
            <a:endParaRPr lang="tr-TR" sz="2200" dirty="0"/>
          </a:p>
          <a:p>
            <a:pPr algn="just"/>
            <a:r>
              <a:rPr lang="tr-TR" sz="2200" dirty="0"/>
              <a:t>Bir önceki eğitim-öğretim yılında okul/kurumlar tarafından hazırlanan rapor ve eylem planlarının ne ölçüde uygulandığının takip edilmesi amacı ile “</a:t>
            </a:r>
            <a:r>
              <a:rPr lang="tr-TR" sz="2200" b="1" dirty="0"/>
              <a:t>İl MEM Eylem Planı Takip Formu</a:t>
            </a:r>
            <a:r>
              <a:rPr lang="tr-TR" sz="2200" dirty="0"/>
              <a:t>” oluşturularak İl Milli Eğitim Müdürlüklerine gönderilmiştir.</a:t>
            </a:r>
          </a:p>
          <a:p>
            <a:pPr algn="just"/>
            <a:endParaRPr lang="tr-TR" sz="2200" dirty="0"/>
          </a:p>
          <a:p>
            <a:pPr algn="just"/>
            <a:r>
              <a:rPr lang="tr-TR" sz="2200" dirty="0"/>
              <a:t>Pilot okul/kurumların hazırlayacakları rapor ve eylem planlarının Bakanlık onayına sunulmadan önce İl </a:t>
            </a:r>
            <a:r>
              <a:rPr lang="tr-TR" sz="2200" dirty="0" err="1"/>
              <a:t>Mem’ler</a:t>
            </a:r>
            <a:r>
              <a:rPr lang="tr-TR" sz="2200" dirty="0"/>
              <a:t> tarafından daha etkin kontrolünün sağlanması için “</a:t>
            </a:r>
            <a:r>
              <a:rPr lang="tr-TR" sz="2200" b="1" dirty="0"/>
              <a:t>İl </a:t>
            </a:r>
            <a:r>
              <a:rPr lang="tr-TR" sz="2200" b="1" dirty="0" err="1"/>
              <a:t>Mem</a:t>
            </a:r>
            <a:r>
              <a:rPr lang="tr-TR" sz="2200" b="1" dirty="0"/>
              <a:t> Kontrol Formu</a:t>
            </a:r>
            <a:r>
              <a:rPr lang="tr-TR" sz="2200" dirty="0"/>
              <a:t>“ hazırlanmış ve </a:t>
            </a:r>
            <a:r>
              <a:rPr lang="tr-TR" sz="2200" dirty="0" err="1"/>
              <a:t>portala</a:t>
            </a:r>
            <a:r>
              <a:rPr lang="tr-TR" sz="2200" dirty="0"/>
              <a:t> yüklenmiştir.</a:t>
            </a:r>
            <a:endParaRPr lang="tr-TR" sz="3500" dirty="0"/>
          </a:p>
          <a:p>
            <a:pPr marL="0" indent="0">
              <a:buNone/>
            </a:pPr>
            <a:endParaRPr lang="tr-TR" dirty="0"/>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8</a:t>
            </a:fld>
            <a:endParaRPr lang="tr-TR"/>
          </a:p>
        </p:txBody>
      </p:sp>
    </p:spTree>
    <p:extLst>
      <p:ext uri="{BB962C8B-B14F-4D97-AF65-F5344CB8AC3E}">
        <p14:creationId xmlns:p14="http://schemas.microsoft.com/office/powerpoint/2010/main" val="1225478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79551"/>
            <a:ext cx="10515600" cy="4716462"/>
          </a:xfrm>
        </p:spPr>
        <p:txBody>
          <a:bodyPr>
            <a:normAutofit/>
          </a:bodyPr>
          <a:lstStyle/>
          <a:p>
            <a:pPr marL="0" indent="0">
              <a:buNone/>
            </a:pPr>
            <a:r>
              <a:rPr lang="tr-TR" sz="2000" b="1" i="1" dirty="0"/>
              <a:t>Gerçekleştirilen Çalışmalar (2016)</a:t>
            </a:r>
          </a:p>
          <a:p>
            <a:endParaRPr lang="tr-TR" sz="3600" dirty="0"/>
          </a:p>
          <a:p>
            <a:pPr algn="just">
              <a:lnSpc>
                <a:spcPct val="120000"/>
              </a:lnSpc>
              <a:spcBef>
                <a:spcPts val="0"/>
              </a:spcBef>
            </a:pPr>
            <a:r>
              <a:rPr lang="tr-TR" sz="2000" dirty="0"/>
              <a:t>Öz değerlendirme uygulaması hakkında pilot okul/kurumlara ve İl </a:t>
            </a:r>
            <a:r>
              <a:rPr lang="tr-TR" sz="2000" dirty="0" err="1"/>
              <a:t>MEM’lere</a:t>
            </a:r>
            <a:r>
              <a:rPr lang="tr-TR" sz="2000" dirty="0"/>
              <a:t> yönelik bilgilendirme amaçlı “</a:t>
            </a:r>
            <a:r>
              <a:rPr lang="tr-TR" sz="2000" b="1" dirty="0"/>
              <a:t>Öz Değerlendirme Uygulaması Rehberi</a:t>
            </a:r>
            <a:r>
              <a:rPr lang="tr-TR" sz="2000" dirty="0"/>
              <a:t>” yeniden düzenlenerek gönderilmiştir. </a:t>
            </a:r>
          </a:p>
          <a:p>
            <a:pPr marL="0" indent="0" algn="just">
              <a:lnSpc>
                <a:spcPct val="120000"/>
              </a:lnSpc>
              <a:spcBef>
                <a:spcPts val="0"/>
              </a:spcBef>
              <a:buNone/>
            </a:pPr>
            <a:endParaRPr lang="tr-TR" sz="2000" dirty="0"/>
          </a:p>
          <a:p>
            <a:pPr algn="just">
              <a:lnSpc>
                <a:spcPct val="120000"/>
              </a:lnSpc>
              <a:spcBef>
                <a:spcPts val="0"/>
              </a:spcBef>
            </a:pPr>
            <a:r>
              <a:rPr lang="tr-TR" sz="2000" dirty="0"/>
              <a:t>Mesleki ve teknik ortaöğretim kurum müdürlerine yönelik olarak  Ocak-Haziran 2016 arasında Balıkesir’de düzenlenen beşer günlük “</a:t>
            </a:r>
            <a:r>
              <a:rPr lang="tr-TR" sz="2000" b="1" dirty="0"/>
              <a:t>Eğitim Yönetimi </a:t>
            </a:r>
            <a:r>
              <a:rPr lang="tr-TR" sz="2000" b="1" dirty="0" err="1"/>
              <a:t>Seminer</a:t>
            </a:r>
            <a:r>
              <a:rPr lang="tr-TR" sz="2000" dirty="0" err="1"/>
              <a:t>”lerinde</a:t>
            </a:r>
            <a:r>
              <a:rPr lang="tr-TR" sz="2000" dirty="0"/>
              <a:t> okul müdürlerine kalite ile ilgili çalışmalar hakkında bilgilendirme yapılmıştır.</a:t>
            </a:r>
          </a:p>
        </p:txBody>
      </p:sp>
      <p:sp>
        <p:nvSpPr>
          <p:cNvPr id="4" name="Metin kutusu 3"/>
          <p:cNvSpPr txBox="1"/>
          <p:nvPr/>
        </p:nvSpPr>
        <p:spPr>
          <a:xfrm>
            <a:off x="0" y="1090614"/>
            <a:ext cx="12192000" cy="369887"/>
          </a:xfrm>
          <a:prstGeom prst="rect">
            <a:avLst/>
          </a:prstGeom>
          <a:solidFill>
            <a:srgbClr val="F5C3DD">
              <a:alpha val="30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tr-TR"/>
            </a:defPPr>
            <a:lvl1pPr algn="ctr">
              <a:buFont typeface="Arial" charset="0"/>
              <a:buNone/>
              <a:defRPr b="1">
                <a:solidFill>
                  <a:schemeClr val="dk1"/>
                </a:solidFill>
                <a:latin typeface="Times New Roman" panose="02020603050405020304" pitchFamily="18" charset="0"/>
                <a:ea typeface="Verdana" panose="020B060403050404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tr-TR" dirty="0"/>
              <a:t>ÖZ DEĞERLENDİRME</a:t>
            </a:r>
          </a:p>
        </p:txBody>
      </p:sp>
      <p:sp>
        <p:nvSpPr>
          <p:cNvPr id="2" name="Slayt Numarası Yer Tutucusu 1"/>
          <p:cNvSpPr>
            <a:spLocks noGrp="1"/>
          </p:cNvSpPr>
          <p:nvPr>
            <p:ph type="sldNum" sz="quarter" idx="12"/>
          </p:nvPr>
        </p:nvSpPr>
        <p:spPr/>
        <p:txBody>
          <a:bodyPr/>
          <a:lstStyle/>
          <a:p>
            <a:fld id="{38CC9735-4242-4435-8C65-38800299BE2A}" type="slidenum">
              <a:rPr lang="tr-TR" smtClean="0"/>
              <a:pPr/>
              <a:t>9</a:t>
            </a:fld>
            <a:endParaRPr lang="tr-TR"/>
          </a:p>
        </p:txBody>
      </p:sp>
    </p:spTree>
    <p:extLst>
      <p:ext uri="{BB962C8B-B14F-4D97-AF65-F5344CB8AC3E}">
        <p14:creationId xmlns:p14="http://schemas.microsoft.com/office/powerpoint/2010/main" val="3018402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1802</TotalTime>
  <Words>3559</Words>
  <Application>Microsoft Office PowerPoint</Application>
  <PresentationFormat>Özel</PresentationFormat>
  <Paragraphs>574</Paragraphs>
  <Slides>54</Slides>
  <Notes>0</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Office Teması</vt:lpstr>
      <vt:lpstr>PowerPoint Sunusu</vt:lpstr>
      <vt:lpstr>YILLARA GÖRE ÖZDEĞERLENDİRME ÇALIŞMALARI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 Değerlendirme: Kavram</vt:lpstr>
      <vt:lpstr>PowerPoint Sunusu</vt:lpstr>
      <vt:lpstr>PowerPoint Sunusu</vt:lpstr>
      <vt:lpstr>PowerPoint Sunusu</vt:lpstr>
      <vt:lpstr>PowerPoint Sunusu</vt:lpstr>
      <vt:lpstr>PowerPoint Sunusu</vt:lpstr>
      <vt:lpstr>PowerPoint Sunusu</vt:lpstr>
      <vt:lpstr>PowerPoint Sunusu</vt:lpstr>
      <vt:lpstr>PowerPoint Sunusu</vt:lpstr>
      <vt:lpstr>Öz değerlendirme neler sağlar?</vt:lpstr>
      <vt:lpstr>Öz değerlendirme neler sağlar?</vt:lpstr>
      <vt:lpstr>Öz değerlendirme neler sağlar?</vt:lpstr>
      <vt:lpstr>PowerPoint Sunusu</vt:lpstr>
      <vt:lpstr>PowerPoint Sunusu</vt:lpstr>
      <vt:lpstr>PowerPoint Sunusu</vt:lpstr>
      <vt:lpstr>PowerPoint Sunusu</vt:lpstr>
      <vt:lpstr>PowerPoint Sunusu</vt:lpstr>
      <vt:lpstr>PowerPoint Sunusu</vt:lpstr>
      <vt:lpstr>ÖRNEK:  Öz değerlendirme sürecinde yapılan değerlendirmeler ile belirleyici/tanımlayıcı kanıtlar arasında uyumsuzluklar tespit edilmiştir.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Denizcilik Alanı “Yetkili Kurum” Olan Okullar (15 Adet)</vt:lpstr>
      <vt:lpstr>Denizcilik Alanı Yetki Bekleyen Okullar( 32 ADET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BAYRAK</dc:creator>
  <cp:lastModifiedBy>cedoo</cp:lastModifiedBy>
  <cp:revision>262</cp:revision>
  <cp:lastPrinted>2017-05-23T08:30:35Z</cp:lastPrinted>
  <dcterms:created xsi:type="dcterms:W3CDTF">2016-03-01T07:59:13Z</dcterms:created>
  <dcterms:modified xsi:type="dcterms:W3CDTF">2019-05-28T21:11:40Z</dcterms:modified>
</cp:coreProperties>
</file>