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4197" r:id="rId1"/>
  </p:sldMasterIdLst>
  <p:notesMasterIdLst>
    <p:notesMasterId r:id="rId16"/>
  </p:notesMasterIdLst>
  <p:handoutMasterIdLst>
    <p:handoutMasterId r:id="rId17"/>
  </p:handoutMasterIdLst>
  <p:sldIdLst>
    <p:sldId id="256" r:id="rId2"/>
    <p:sldId id="344" r:id="rId3"/>
    <p:sldId id="262" r:id="rId4"/>
    <p:sldId id="332" r:id="rId5"/>
    <p:sldId id="333" r:id="rId6"/>
    <p:sldId id="334" r:id="rId7"/>
    <p:sldId id="335" r:id="rId8"/>
    <p:sldId id="336" r:id="rId9"/>
    <p:sldId id="343" r:id="rId10"/>
    <p:sldId id="337" r:id="rId11"/>
    <p:sldId id="338" r:id="rId12"/>
    <p:sldId id="345" r:id="rId13"/>
    <p:sldId id="318" r:id="rId14"/>
    <p:sldId id="346" r:id="rId15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lnSpc>
        <a:spcPct val="135000"/>
      </a:lnSpc>
      <a:spcBef>
        <a:spcPct val="0"/>
      </a:spcBef>
      <a:spcAft>
        <a:spcPct val="0"/>
      </a:spcAft>
      <a:buFont typeface="Wingdings" pitchFamily="2" charset="2"/>
      <a:buChar char="è"/>
      <a:defRPr sz="2200" kern="1200">
        <a:solidFill>
          <a:srgbClr val="000000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lnSpc>
        <a:spcPct val="135000"/>
      </a:lnSpc>
      <a:spcBef>
        <a:spcPct val="0"/>
      </a:spcBef>
      <a:spcAft>
        <a:spcPct val="0"/>
      </a:spcAft>
      <a:buFont typeface="Wingdings" pitchFamily="2" charset="2"/>
      <a:buChar char="è"/>
      <a:defRPr sz="2200" kern="1200">
        <a:solidFill>
          <a:srgbClr val="000000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lnSpc>
        <a:spcPct val="135000"/>
      </a:lnSpc>
      <a:spcBef>
        <a:spcPct val="0"/>
      </a:spcBef>
      <a:spcAft>
        <a:spcPct val="0"/>
      </a:spcAft>
      <a:buFont typeface="Wingdings" pitchFamily="2" charset="2"/>
      <a:buChar char="è"/>
      <a:defRPr sz="2200" kern="1200">
        <a:solidFill>
          <a:srgbClr val="000000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lnSpc>
        <a:spcPct val="135000"/>
      </a:lnSpc>
      <a:spcBef>
        <a:spcPct val="0"/>
      </a:spcBef>
      <a:spcAft>
        <a:spcPct val="0"/>
      </a:spcAft>
      <a:buFont typeface="Wingdings" pitchFamily="2" charset="2"/>
      <a:buChar char="è"/>
      <a:defRPr sz="2200" kern="1200">
        <a:solidFill>
          <a:srgbClr val="000000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lnSpc>
        <a:spcPct val="135000"/>
      </a:lnSpc>
      <a:spcBef>
        <a:spcPct val="0"/>
      </a:spcBef>
      <a:spcAft>
        <a:spcPct val="0"/>
      </a:spcAft>
      <a:buFont typeface="Wingdings" pitchFamily="2" charset="2"/>
      <a:buChar char="è"/>
      <a:defRPr sz="2200" kern="1200">
        <a:solidFill>
          <a:srgbClr val="000000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200" kern="1200">
        <a:solidFill>
          <a:srgbClr val="000000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200" kern="1200">
        <a:solidFill>
          <a:srgbClr val="000000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200" kern="1200">
        <a:solidFill>
          <a:srgbClr val="000000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200" kern="1200">
        <a:solidFill>
          <a:srgbClr val="000000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DE51F"/>
    <a:srgbClr val="4015F7"/>
    <a:srgbClr val="E7FA2E"/>
    <a:srgbClr val="7CF468"/>
    <a:srgbClr val="CC6600"/>
    <a:srgbClr val="5B8F07"/>
    <a:srgbClr val="000000"/>
    <a:srgbClr val="FF3300"/>
    <a:srgbClr val="BBE3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til Yok, Tablo Kılavuz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C2FFA5D-87B4-456A-9821-1D502468CF0F}" styleName="Tema Uygulanmış Stil 1 - Vurgu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7947" autoAdjust="0"/>
    <p:restoredTop sz="94754" autoAdjust="0"/>
  </p:normalViewPr>
  <p:slideViewPr>
    <p:cSldViewPr>
      <p:cViewPr>
        <p:scale>
          <a:sx n="78" d="100"/>
          <a:sy n="78" d="100"/>
        </p:scale>
        <p:origin x="-48" y="-60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5574"/>
    </p:cViewPr>
  </p:sorterViewPr>
  <p:notesViewPr>
    <p:cSldViewPr>
      <p:cViewPr varScale="1">
        <p:scale>
          <a:sx n="37" d="100"/>
          <a:sy n="37" d="100"/>
        </p:scale>
        <p:origin x="-1470" y="-96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E98B5BD1-5637-4731-956C-D54FF16FE8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0917D81F-FADC-41F4-95F7-B9ADF2BB9D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Başlık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22" name="21 Alt Başlık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tr-TR"/>
          </a:p>
        </p:txBody>
      </p:sp>
      <p:sp>
        <p:nvSpPr>
          <p:cNvPr id="20" name="19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tr-TR"/>
          </a:p>
        </p:txBody>
      </p:sp>
      <p:sp>
        <p:nvSpPr>
          <p:cNvPr id="10" name="9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016221FD-C433-4753-9D3C-7D1937E7B274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  <p:sp>
        <p:nvSpPr>
          <p:cNvPr id="8" name="7 Oval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Oval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5935FC3E-6715-49B5-B15C-0669D4BC6C8A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A188ECBD-ED90-4678-AFD5-F0F14CDD09DF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0B85F390-3560-4DE3-BAD4-8BB97495B8FA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Dikdörtgen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67292942-3CC8-4359-9717-C6E85D60F28A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  <p:sp>
        <p:nvSpPr>
          <p:cNvPr id="10" name="9 Dikdörtgen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7 Oval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Oval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56E68143-BCE6-45C9-B936-6EB5141DFAAA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895D5FA0-0336-4228-8CB8-F99328DE2719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6850CAB0-E66F-4732-82F9-05F01CD2B16B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Dikdörtgen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1C807D17-BA1F-42B7-9B21-FA6AE587762C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  <p:sp>
        <p:nvSpPr>
          <p:cNvPr id="6" name="5 Dikdörtgen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0E16601F-70B4-4346-83E2-966F496603E0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75E2427A-056B-41C1-BB8A-201C970C9137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  <p:sp>
        <p:nvSpPr>
          <p:cNvPr id="8" name="7 Dikdörtgen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  <p:sp>
        <p:nvSpPr>
          <p:cNvPr id="9" name="8 Akış Çizelgesi: İşlem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9 Akış Çizelgesi: İşlem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Pasta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7 Oval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10 Halka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11 Dikdörtgen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4 Başlık Yer Tutucusu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9" name="8 Metin Yer Tutucusu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24" name="23 Veri Yer Tutucusu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tr-TR"/>
          </a:p>
        </p:txBody>
      </p:sp>
      <p:sp>
        <p:nvSpPr>
          <p:cNvPr id="10" name="9 Altbilgi Yer Tutucusu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>
              <a:defRPr/>
            </a:pPr>
            <a:endParaRPr lang="tr-TR"/>
          </a:p>
        </p:txBody>
      </p:sp>
      <p:sp>
        <p:nvSpPr>
          <p:cNvPr id="22" name="21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>
              <a:defRPr/>
            </a:pPr>
            <a:fld id="{79CFCF82-9AD9-4033-9547-5299794A423D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  <p:sp>
        <p:nvSpPr>
          <p:cNvPr id="15" name="14 Dikdörtgen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98" r:id="rId1"/>
    <p:sldLayoutId id="2147484199" r:id="rId2"/>
    <p:sldLayoutId id="2147484200" r:id="rId3"/>
    <p:sldLayoutId id="2147484201" r:id="rId4"/>
    <p:sldLayoutId id="2147484202" r:id="rId5"/>
    <p:sldLayoutId id="2147484203" r:id="rId6"/>
    <p:sldLayoutId id="2147484204" r:id="rId7"/>
    <p:sldLayoutId id="2147484205" r:id="rId8"/>
    <p:sldLayoutId id="2147484206" r:id="rId9"/>
    <p:sldLayoutId id="2147484207" r:id="rId10"/>
    <p:sldLayoutId id="2147484208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emf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90600" y="762000"/>
            <a:ext cx="7917656" cy="2613025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tr-TR" dirty="0" smtClean="0"/>
              <a:t>YARI İLETKEN ELEMANLAR</a:t>
            </a:r>
            <a:br>
              <a:rPr lang="tr-TR" dirty="0" smtClean="0"/>
            </a:br>
            <a:r>
              <a:rPr lang="tr-TR" dirty="0" smtClean="0"/>
              <a:t>              </a:t>
            </a:r>
            <a:r>
              <a:rPr lang="tr-TR" dirty="0" smtClean="0">
                <a:solidFill>
                  <a:srgbClr val="FF0000"/>
                </a:solidFill>
              </a:rPr>
              <a:t> DİYOTLAR</a:t>
            </a:r>
            <a:endParaRPr lang="tr-TR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Dikdörtgen"/>
          <p:cNvSpPr/>
          <p:nvPr/>
        </p:nvSpPr>
        <p:spPr>
          <a:xfrm>
            <a:off x="1143000" y="990600"/>
            <a:ext cx="7772400" cy="3000821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tr-TR" sz="2000" b="1" dirty="0" smtClean="0"/>
              <a:t>İNFRARED DİYOT</a:t>
            </a:r>
            <a:r>
              <a:rPr lang="tr-TR" sz="2000" dirty="0" smtClean="0"/>
              <a:t> </a:t>
            </a:r>
            <a:r>
              <a:rPr lang="tr-TR" sz="2000" b="1" dirty="0" smtClean="0"/>
              <a:t>(IR Diyot, Kızıl Ötesi Diyot)</a:t>
            </a:r>
            <a:r>
              <a:rPr lang="tr-TR" sz="2000" dirty="0" smtClean="0"/>
              <a:t>:</a:t>
            </a:r>
            <a:r>
              <a:rPr lang="tr-TR" sz="2000" dirty="0" err="1" smtClean="0"/>
              <a:t>İnfraruj</a:t>
            </a:r>
            <a:r>
              <a:rPr lang="tr-TR" sz="2000" dirty="0" smtClean="0"/>
              <a:t> LED, normal LED’in birleşim yüzeyine galyum </a:t>
            </a:r>
            <a:r>
              <a:rPr lang="tr-TR" sz="2000" dirty="0" err="1" smtClean="0"/>
              <a:t>arsenid</a:t>
            </a:r>
            <a:r>
              <a:rPr lang="tr-TR" sz="2000" dirty="0" smtClean="0"/>
              <a:t> maddesi katılmamış halidir.</a:t>
            </a:r>
          </a:p>
          <a:p>
            <a:r>
              <a:rPr lang="tr-TR" sz="2000" dirty="0" smtClean="0"/>
              <a:t> </a:t>
            </a:r>
            <a:r>
              <a:rPr lang="tr-TR" sz="2000" dirty="0" err="1" smtClean="0"/>
              <a:t>İnfrared</a:t>
            </a:r>
            <a:r>
              <a:rPr lang="tr-TR" sz="2000" dirty="0" smtClean="0"/>
              <a:t> diyot görünmez ışık yayar.Kumandanın gönderdiği frekansı televizyon iletmek için kullanılır</a:t>
            </a:r>
            <a:r>
              <a:rPr lang="tr-TR" sz="2000" dirty="0" smtClean="0"/>
              <a:t>.</a:t>
            </a:r>
          </a:p>
          <a:p>
            <a:r>
              <a:rPr lang="tr-TR" sz="2000" dirty="0" smtClean="0"/>
              <a:t>Günümüzde güvenli kameralarında da kullanılır.</a:t>
            </a:r>
            <a:endParaRPr lang="tr-TR" sz="2000" dirty="0" smtClean="0"/>
          </a:p>
          <a:p>
            <a:pPr>
              <a:buNone/>
            </a:pPr>
            <a:endParaRPr lang="tr-TR" sz="2000" dirty="0"/>
          </a:p>
        </p:txBody>
      </p:sp>
      <p:sp>
        <p:nvSpPr>
          <p:cNvPr id="7" name="6 Başlık"/>
          <p:cNvSpPr>
            <a:spLocks noGrp="1"/>
          </p:cNvSpPr>
          <p:nvPr>
            <p:ph type="title"/>
          </p:nvPr>
        </p:nvSpPr>
        <p:spPr>
          <a:xfrm>
            <a:off x="1066800" y="304800"/>
            <a:ext cx="7848600" cy="609600"/>
          </a:xfrm>
        </p:spPr>
        <p:txBody>
          <a:bodyPr>
            <a:noAutofit/>
          </a:bodyPr>
          <a:lstStyle/>
          <a:p>
            <a:pPr lvl="0"/>
            <a:r>
              <a:rPr lang="tr-TR" sz="2800" b="1" dirty="0" smtClean="0"/>
              <a:t>İNFRARED DİYOT</a:t>
            </a:r>
            <a:endParaRPr lang="tr-TR" sz="2800" dirty="0"/>
          </a:p>
        </p:txBody>
      </p:sp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800" y="4267200"/>
            <a:ext cx="1133475" cy="156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71800" y="4495800"/>
            <a:ext cx="1295399" cy="1295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29400" y="4419600"/>
            <a:ext cx="214312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24400" y="4572000"/>
            <a:ext cx="1447800" cy="193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Dikdörtgen"/>
          <p:cNvSpPr/>
          <p:nvPr/>
        </p:nvSpPr>
        <p:spPr>
          <a:xfrm>
            <a:off x="1219200" y="228600"/>
            <a:ext cx="7391400" cy="3462486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tr-TR" sz="1600" b="1" u="sng" dirty="0" err="1" smtClean="0">
                <a:solidFill>
                  <a:schemeClr val="tx1"/>
                </a:solidFill>
                <a:latin typeface="Calibri" pitchFamily="34" charset="0"/>
              </a:rPr>
              <a:t>Analog</a:t>
            </a:r>
            <a:r>
              <a:rPr lang="tr-TR" sz="1600" b="1" u="sng" dirty="0" smtClean="0">
                <a:solidFill>
                  <a:schemeClr val="tx1"/>
                </a:solidFill>
                <a:latin typeface="Calibri" pitchFamily="34" charset="0"/>
              </a:rPr>
              <a:t> ve Dijital Ölçü Aletiyle </a:t>
            </a:r>
            <a:r>
              <a:rPr lang="tr-TR" sz="1600" b="1" u="sng" dirty="0" err="1" smtClean="0">
                <a:solidFill>
                  <a:schemeClr val="tx1"/>
                </a:solidFill>
                <a:latin typeface="Calibri" pitchFamily="34" charset="0"/>
              </a:rPr>
              <a:t>Diyodun</a:t>
            </a:r>
            <a:r>
              <a:rPr lang="tr-TR" sz="1600" b="1" u="sng" dirty="0" smtClean="0">
                <a:solidFill>
                  <a:schemeClr val="tx1"/>
                </a:solidFill>
                <a:latin typeface="Calibri" pitchFamily="34" charset="0"/>
              </a:rPr>
              <a:t> Sağlamlık Testi, </a:t>
            </a:r>
            <a:r>
              <a:rPr lang="tr-TR" sz="1600" b="1" u="sng" dirty="0" smtClean="0">
                <a:solidFill>
                  <a:schemeClr val="tx1"/>
                </a:solidFill>
                <a:latin typeface="Calibri" pitchFamily="34" charset="0"/>
              </a:rPr>
              <a:t>Diyot      Uçlarının </a:t>
            </a:r>
            <a:r>
              <a:rPr lang="tr-TR" sz="1600" b="1" u="sng" dirty="0" smtClean="0">
                <a:solidFill>
                  <a:schemeClr val="tx1"/>
                </a:solidFill>
                <a:latin typeface="Calibri" pitchFamily="34" charset="0"/>
              </a:rPr>
              <a:t>Bulunması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tr-TR" sz="1600" dirty="0" smtClean="0">
                <a:solidFill>
                  <a:schemeClr val="tx1"/>
                </a:solidFill>
                <a:latin typeface="Calibri" pitchFamily="34" charset="0"/>
              </a:rPr>
              <a:t>Ölçü  </a:t>
            </a:r>
            <a:r>
              <a:rPr lang="tr-TR" sz="1600" dirty="0" smtClean="0">
                <a:solidFill>
                  <a:schemeClr val="tx1"/>
                </a:solidFill>
                <a:latin typeface="Calibri" pitchFamily="34" charset="0"/>
              </a:rPr>
              <a:t>aletinin kırmızı  </a:t>
            </a:r>
            <a:r>
              <a:rPr lang="tr-TR" sz="1600" dirty="0" err="1" smtClean="0">
                <a:solidFill>
                  <a:schemeClr val="tx1"/>
                </a:solidFill>
                <a:latin typeface="Calibri" pitchFamily="34" charset="0"/>
              </a:rPr>
              <a:t>probu</a:t>
            </a:r>
            <a:r>
              <a:rPr lang="tr-TR" sz="1600" dirty="0" smtClean="0">
                <a:solidFill>
                  <a:schemeClr val="tx1"/>
                </a:solidFill>
                <a:latin typeface="Calibri" pitchFamily="34" charset="0"/>
              </a:rPr>
              <a:t>  </a:t>
            </a:r>
            <a:r>
              <a:rPr lang="tr-TR" sz="1600" dirty="0" err="1" smtClean="0">
                <a:solidFill>
                  <a:schemeClr val="tx1"/>
                </a:solidFill>
                <a:latin typeface="Calibri" pitchFamily="34" charset="0"/>
              </a:rPr>
              <a:t>diyodun</a:t>
            </a:r>
            <a:r>
              <a:rPr lang="tr-TR" sz="1600" dirty="0" smtClean="0">
                <a:solidFill>
                  <a:schemeClr val="tx1"/>
                </a:solidFill>
                <a:latin typeface="Calibri" pitchFamily="34" charset="0"/>
              </a:rPr>
              <a:t>  bir  ayağına,  siyah  </a:t>
            </a:r>
            <a:r>
              <a:rPr lang="tr-TR" sz="1600" dirty="0" err="1" smtClean="0">
                <a:solidFill>
                  <a:schemeClr val="tx1"/>
                </a:solidFill>
                <a:latin typeface="Calibri" pitchFamily="34" charset="0"/>
              </a:rPr>
              <a:t>prob</a:t>
            </a:r>
            <a:r>
              <a:rPr lang="tr-TR" sz="1600" dirty="0" smtClean="0">
                <a:solidFill>
                  <a:schemeClr val="tx1"/>
                </a:solidFill>
                <a:latin typeface="Calibri" pitchFamily="34" charset="0"/>
              </a:rPr>
              <a:t>  </a:t>
            </a:r>
            <a:r>
              <a:rPr lang="tr-TR" sz="1600" dirty="0" err="1" smtClean="0">
                <a:solidFill>
                  <a:schemeClr val="tx1"/>
                </a:solidFill>
                <a:latin typeface="Calibri" pitchFamily="34" charset="0"/>
              </a:rPr>
              <a:t>diyodun</a:t>
            </a:r>
            <a:r>
              <a:rPr lang="tr-TR" sz="1600" dirty="0" smtClean="0">
                <a:solidFill>
                  <a:schemeClr val="tx1"/>
                </a:solidFill>
                <a:latin typeface="Calibri" pitchFamily="34" charset="0"/>
              </a:rPr>
              <a:t>  diğer  ayağına </a:t>
            </a:r>
            <a:r>
              <a:rPr lang="tr-TR" sz="1600" dirty="0" smtClean="0">
                <a:solidFill>
                  <a:schemeClr val="tx1"/>
                </a:solidFill>
                <a:latin typeface="Calibri" pitchFamily="34" charset="0"/>
              </a:rPr>
              <a:t> değdirilir</a:t>
            </a:r>
            <a:r>
              <a:rPr lang="tr-TR" sz="1600" dirty="0" smtClean="0">
                <a:solidFill>
                  <a:schemeClr val="tx1"/>
                </a:solidFill>
                <a:latin typeface="Calibri" pitchFamily="34" charset="0"/>
              </a:rPr>
              <a:t>. Şekil 4.22’de görüldüğü gibi değer okunmadığını görürsek ölçü aletinin </a:t>
            </a:r>
            <a:r>
              <a:rPr lang="tr-TR" sz="1600" dirty="0" err="1" smtClean="0">
                <a:solidFill>
                  <a:schemeClr val="tx1"/>
                </a:solidFill>
                <a:latin typeface="Calibri" pitchFamily="34" charset="0"/>
              </a:rPr>
              <a:t>probları</a:t>
            </a:r>
            <a:r>
              <a:rPr lang="tr-TR" sz="1600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tr-TR" sz="1600" dirty="0" smtClean="0">
                <a:solidFill>
                  <a:schemeClr val="tx1"/>
                </a:solidFill>
                <a:latin typeface="Calibri" pitchFamily="34" charset="0"/>
              </a:rPr>
              <a:t> ters  </a:t>
            </a:r>
            <a:r>
              <a:rPr lang="tr-TR" sz="1600" dirty="0" smtClean="0">
                <a:solidFill>
                  <a:schemeClr val="tx1"/>
                </a:solidFill>
                <a:latin typeface="Calibri" pitchFamily="34" charset="0"/>
              </a:rPr>
              <a:t>çevrilir. </a:t>
            </a:r>
            <a:endParaRPr lang="tr-TR" sz="1600" dirty="0" smtClean="0">
              <a:solidFill>
                <a:schemeClr val="tx1"/>
              </a:solidFill>
              <a:latin typeface="Calibri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tr-TR" sz="2000" dirty="0" smtClean="0">
              <a:solidFill>
                <a:schemeClr val="tx1"/>
              </a:solidFill>
              <a:latin typeface="Calibri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tr-TR" sz="2000" dirty="0" smtClean="0">
              <a:solidFill>
                <a:schemeClr val="tx1"/>
              </a:solidFill>
              <a:latin typeface="Calibri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tr-TR" sz="2000" dirty="0" smtClean="0">
              <a:solidFill>
                <a:schemeClr val="tx1"/>
              </a:solidFill>
              <a:latin typeface="Calibri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tr-TR" sz="2000" dirty="0" smtClean="0">
              <a:solidFill>
                <a:schemeClr val="tx1"/>
              </a:solidFill>
              <a:latin typeface="Calibri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tr-TR" sz="2000" dirty="0" smtClean="0">
              <a:solidFill>
                <a:schemeClr val="tx1"/>
              </a:solidFill>
              <a:latin typeface="Calibri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tr-TR" sz="2000" dirty="0" smtClean="0">
              <a:solidFill>
                <a:schemeClr val="tx1"/>
              </a:solidFill>
              <a:latin typeface="Calibri" pitchFamily="34" charset="0"/>
            </a:endParaRP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1828800"/>
            <a:ext cx="1524000" cy="104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9 Dikdörtgen"/>
          <p:cNvSpPr/>
          <p:nvPr/>
        </p:nvSpPr>
        <p:spPr>
          <a:xfrm>
            <a:off x="1143000" y="3980289"/>
            <a:ext cx="7391400" cy="2877711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tr-TR" sz="1400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tr-TR" sz="1400" dirty="0" smtClean="0">
                <a:solidFill>
                  <a:schemeClr val="tx1"/>
                </a:solidFill>
                <a:latin typeface="Calibri" pitchFamily="34" charset="0"/>
              </a:rPr>
              <a:t>Şekildeki gibi değer okunuyorsa diyot sağlamdır.</a:t>
            </a:r>
            <a:r>
              <a:rPr lang="tr-TR" sz="1400" dirty="0" err="1" smtClean="0">
                <a:solidFill>
                  <a:schemeClr val="tx1"/>
                </a:solidFill>
                <a:latin typeface="Calibri" pitchFamily="34" charset="0"/>
              </a:rPr>
              <a:t>Diyodun</a:t>
            </a:r>
            <a:r>
              <a:rPr lang="tr-TR" sz="1400" dirty="0" smtClean="0">
                <a:solidFill>
                  <a:schemeClr val="tx1"/>
                </a:solidFill>
                <a:latin typeface="Calibri" pitchFamily="34" charset="0"/>
              </a:rPr>
              <a:t>  </a:t>
            </a:r>
            <a:r>
              <a:rPr lang="tr-TR" sz="1400" dirty="0" smtClean="0">
                <a:solidFill>
                  <a:schemeClr val="tx1"/>
                </a:solidFill>
                <a:latin typeface="Calibri" pitchFamily="34" charset="0"/>
              </a:rPr>
              <a:t>sağlam  olduğu  anlaşıldıktan  sonra  anot-katot  uçları  bulunur.  Dijital  </a:t>
            </a:r>
            <a:r>
              <a:rPr lang="tr-TR" sz="1400" dirty="0" smtClean="0">
                <a:solidFill>
                  <a:schemeClr val="tx1"/>
                </a:solidFill>
                <a:latin typeface="Calibri" pitchFamily="34" charset="0"/>
              </a:rPr>
              <a:t>ölçü  aletlerinde </a:t>
            </a:r>
            <a:r>
              <a:rPr lang="tr-TR" sz="1400" dirty="0" err="1" smtClean="0">
                <a:solidFill>
                  <a:schemeClr val="tx1"/>
                </a:solidFill>
                <a:latin typeface="Calibri" pitchFamily="34" charset="0"/>
              </a:rPr>
              <a:t>diyodun</a:t>
            </a:r>
            <a:r>
              <a:rPr lang="tr-TR" sz="1400" dirty="0" smtClean="0">
                <a:solidFill>
                  <a:schemeClr val="tx1"/>
                </a:solidFill>
                <a:latin typeface="Calibri" pitchFamily="34" charset="0"/>
              </a:rPr>
              <a:t> iletime geçtiği anda kırmızı </a:t>
            </a:r>
            <a:r>
              <a:rPr lang="tr-TR" sz="1400" dirty="0" err="1" smtClean="0">
                <a:solidFill>
                  <a:schemeClr val="tx1"/>
                </a:solidFill>
                <a:latin typeface="Calibri" pitchFamily="34" charset="0"/>
              </a:rPr>
              <a:t>probun</a:t>
            </a:r>
            <a:r>
              <a:rPr lang="tr-TR" sz="1400" dirty="0" smtClean="0">
                <a:solidFill>
                  <a:schemeClr val="tx1"/>
                </a:solidFill>
                <a:latin typeface="Calibri" pitchFamily="34" charset="0"/>
              </a:rPr>
              <a:t> bağlı olduğu diyot ayağı anot, siyah </a:t>
            </a:r>
            <a:r>
              <a:rPr lang="tr-TR" sz="1400" dirty="0" err="1" smtClean="0">
                <a:solidFill>
                  <a:schemeClr val="tx1"/>
                </a:solidFill>
                <a:latin typeface="Calibri" pitchFamily="34" charset="0"/>
              </a:rPr>
              <a:t>probun</a:t>
            </a:r>
            <a:r>
              <a:rPr lang="tr-TR" sz="1400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tr-TR" sz="1400" dirty="0" smtClean="0">
                <a:solidFill>
                  <a:schemeClr val="tx1"/>
                </a:solidFill>
                <a:latin typeface="Calibri" pitchFamily="34" charset="0"/>
              </a:rPr>
              <a:t>bağlı olduğu ayaksa katottur. </a:t>
            </a:r>
            <a:endParaRPr lang="tr-TR" sz="1400" dirty="0" smtClean="0">
              <a:solidFill>
                <a:schemeClr val="tx1"/>
              </a:solidFill>
              <a:latin typeface="Calibri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tr-TR" sz="1400" dirty="0" smtClean="0">
              <a:solidFill>
                <a:schemeClr val="tx1"/>
              </a:solidFill>
              <a:latin typeface="Calibri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tr-TR" sz="1400" dirty="0" smtClean="0">
              <a:solidFill>
                <a:schemeClr val="tx1"/>
              </a:solidFill>
              <a:latin typeface="Calibri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tr-TR" sz="1400" dirty="0" smtClean="0">
              <a:solidFill>
                <a:schemeClr val="tx1"/>
              </a:solidFill>
              <a:latin typeface="Calibri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tr-TR" sz="1400" dirty="0" smtClean="0">
              <a:solidFill>
                <a:schemeClr val="tx1"/>
              </a:solidFill>
              <a:latin typeface="Calibri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tr-TR" sz="1400" dirty="0" smtClean="0">
              <a:solidFill>
                <a:schemeClr val="tx1"/>
              </a:solidFill>
              <a:latin typeface="Calibri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tr-TR" sz="1400" dirty="0" smtClean="0">
              <a:solidFill>
                <a:schemeClr val="tx1"/>
              </a:solidFill>
              <a:latin typeface="Calibri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tr-TR" sz="2000" dirty="0" smtClean="0">
              <a:latin typeface="Calibri" pitchFamily="34" charset="0"/>
            </a:endParaRPr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47800" y="4800600"/>
            <a:ext cx="2662237" cy="18618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70" decel="100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770" decel="100000"/>
                                        <p:tgtEl>
                                          <p:spTgt spid="614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8" dur="77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0" dur="77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Picture 1" descr="ÜL7_S28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233899"/>
            <a:ext cx="6248400" cy="6393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Başlık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334962"/>
          </a:xfrm>
        </p:spPr>
        <p:txBody>
          <a:bodyPr>
            <a:normAutofit fontScale="90000"/>
          </a:bodyPr>
          <a:lstStyle/>
          <a:p>
            <a:r>
              <a:rPr lang="tr-TR" dirty="0" smtClean="0"/>
              <a:t>ÖDEV</a:t>
            </a:r>
            <a:endParaRPr lang="tr-TR" dirty="0"/>
          </a:p>
        </p:txBody>
      </p:sp>
      <p:pic>
        <p:nvPicPr>
          <p:cNvPr id="31745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47800" y="609601"/>
            <a:ext cx="4069286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71600" y="4343400"/>
            <a:ext cx="4052887" cy="1733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24000" y="228600"/>
            <a:ext cx="67056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447800" y="1219200"/>
            <a:ext cx="7421880" cy="4191000"/>
          </a:xfrm>
        </p:spPr>
        <p:txBody>
          <a:bodyPr>
            <a:noAutofit/>
          </a:bodyPr>
          <a:lstStyle/>
          <a:p>
            <a:r>
              <a:rPr lang="tr-TR" sz="2400" dirty="0" smtClean="0"/>
              <a:t>P ve N yarıiletken maddelerin birleşmesiyle oluşan ve elektrik akımını tek yönde geçiren devre elemanıdır.                       P maddesinin olduğu kısım ANOT (+) , N maddesinin olduğu kısım KATOT  (-) </a:t>
            </a:r>
            <a:r>
              <a:rPr lang="tr-TR" sz="2800" dirty="0" smtClean="0"/>
              <a:t/>
            </a:r>
            <a:br>
              <a:rPr lang="tr-TR" sz="2800" dirty="0" smtClean="0"/>
            </a:br>
            <a:r>
              <a:rPr lang="tr-TR" sz="2800" dirty="0" smtClean="0"/>
              <a:t>       </a:t>
            </a:r>
            <a:r>
              <a:rPr lang="tr-TR" sz="4800" dirty="0" smtClean="0"/>
              <a:t/>
            </a:r>
            <a:br>
              <a:rPr lang="tr-TR" sz="4800" dirty="0" smtClean="0"/>
            </a:br>
            <a:r>
              <a:rPr lang="tr-TR" sz="4800" dirty="0" smtClean="0"/>
              <a:t/>
            </a:r>
            <a:br>
              <a:rPr lang="tr-TR" sz="4800" dirty="0" smtClean="0"/>
            </a:br>
            <a:endParaRPr lang="tr-TR" sz="4800" dirty="0"/>
          </a:p>
        </p:txBody>
      </p:sp>
      <p:sp>
        <p:nvSpPr>
          <p:cNvPr id="3" name="2 Küp"/>
          <p:cNvSpPr/>
          <p:nvPr/>
        </p:nvSpPr>
        <p:spPr>
          <a:xfrm>
            <a:off x="1905000" y="3505200"/>
            <a:ext cx="1143000" cy="914400"/>
          </a:xfrm>
          <a:prstGeom prst="cub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tr-TR" dirty="0" smtClean="0"/>
              <a:t>P</a:t>
            </a:r>
            <a:endParaRPr lang="tr-TR" dirty="0"/>
          </a:p>
        </p:txBody>
      </p:sp>
      <p:sp>
        <p:nvSpPr>
          <p:cNvPr id="4" name="3 Küp"/>
          <p:cNvSpPr/>
          <p:nvPr/>
        </p:nvSpPr>
        <p:spPr>
          <a:xfrm>
            <a:off x="4114800" y="3429000"/>
            <a:ext cx="1143000" cy="914400"/>
          </a:xfrm>
          <a:prstGeom prst="cub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tr-TR" dirty="0" smtClean="0"/>
              <a:t>N</a:t>
            </a:r>
            <a:endParaRPr lang="tr-TR" dirty="0"/>
          </a:p>
        </p:txBody>
      </p:sp>
      <p:sp>
        <p:nvSpPr>
          <p:cNvPr id="5" name="4 Küp"/>
          <p:cNvSpPr/>
          <p:nvPr/>
        </p:nvSpPr>
        <p:spPr>
          <a:xfrm>
            <a:off x="2057400" y="4953000"/>
            <a:ext cx="1143000" cy="914400"/>
          </a:xfrm>
          <a:prstGeom prst="cub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tr-TR" dirty="0" smtClean="0"/>
              <a:t>P</a:t>
            </a:r>
            <a:endParaRPr lang="tr-TR" dirty="0"/>
          </a:p>
        </p:txBody>
      </p:sp>
      <p:sp>
        <p:nvSpPr>
          <p:cNvPr id="6" name="5 Küp"/>
          <p:cNvSpPr/>
          <p:nvPr/>
        </p:nvSpPr>
        <p:spPr>
          <a:xfrm>
            <a:off x="2971800" y="4953000"/>
            <a:ext cx="1143000" cy="914400"/>
          </a:xfrm>
          <a:prstGeom prst="cub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tr-TR" dirty="0" smtClean="0"/>
              <a:t>N</a:t>
            </a:r>
            <a:endParaRPr lang="tr-TR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Dikdörtgen"/>
          <p:cNvSpPr/>
          <p:nvPr/>
        </p:nvSpPr>
        <p:spPr>
          <a:xfrm>
            <a:off x="1219200" y="838200"/>
            <a:ext cx="7772400" cy="133882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tr-TR" sz="2000" b="1" dirty="0" smtClean="0"/>
              <a:t>Özelliği: </a:t>
            </a:r>
            <a:r>
              <a:rPr lang="tr-TR" sz="2000" dirty="0" smtClean="0"/>
              <a:t>Akımı tek yönde iletmesidir. </a:t>
            </a:r>
          </a:p>
          <a:p>
            <a:r>
              <a:rPr lang="tr-TR" sz="2000" dirty="0" smtClean="0"/>
              <a:t>İletim geçme gerilimi Si: 0,6-0,7 V,(</a:t>
            </a:r>
            <a:r>
              <a:rPr lang="tr-TR" sz="2000" dirty="0" err="1" smtClean="0"/>
              <a:t>Ge</a:t>
            </a:r>
            <a:r>
              <a:rPr lang="tr-TR" sz="2000" dirty="0" smtClean="0"/>
              <a:t>=0,3V) .Akım yönü A-</a:t>
            </a:r>
            <a:r>
              <a:rPr lang="tr-TR" sz="2000" dirty="0" err="1" smtClean="0"/>
              <a:t>K’ya</a:t>
            </a:r>
            <a:r>
              <a:rPr lang="tr-TR" sz="2000" dirty="0" smtClean="0"/>
              <a:t>  doğrudur. </a:t>
            </a:r>
            <a:endParaRPr lang="tr-TR" sz="2000" dirty="0"/>
          </a:p>
        </p:txBody>
      </p:sp>
      <p:sp>
        <p:nvSpPr>
          <p:cNvPr id="7" name="6 Başlık"/>
          <p:cNvSpPr>
            <a:spLocks noGrp="1"/>
          </p:cNvSpPr>
          <p:nvPr>
            <p:ph type="title"/>
          </p:nvPr>
        </p:nvSpPr>
        <p:spPr>
          <a:xfrm>
            <a:off x="1295400" y="304800"/>
            <a:ext cx="7498080" cy="609600"/>
          </a:xfrm>
        </p:spPr>
        <p:txBody>
          <a:bodyPr>
            <a:noAutofit/>
          </a:bodyPr>
          <a:lstStyle/>
          <a:p>
            <a:pPr lvl="0"/>
            <a:endParaRPr lang="tr-TR" sz="3200" dirty="0"/>
          </a:p>
        </p:txBody>
      </p:sp>
      <p:sp>
        <p:nvSpPr>
          <p:cNvPr id="5" name="4 Küp"/>
          <p:cNvSpPr/>
          <p:nvPr/>
        </p:nvSpPr>
        <p:spPr>
          <a:xfrm>
            <a:off x="3886200" y="2514600"/>
            <a:ext cx="1143000" cy="914400"/>
          </a:xfrm>
          <a:prstGeom prst="cub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tr-TR" dirty="0" smtClean="0"/>
              <a:t>P</a:t>
            </a:r>
            <a:endParaRPr lang="tr-TR" dirty="0"/>
          </a:p>
        </p:txBody>
      </p:sp>
      <p:sp>
        <p:nvSpPr>
          <p:cNvPr id="6" name="5 Küp"/>
          <p:cNvSpPr/>
          <p:nvPr/>
        </p:nvSpPr>
        <p:spPr>
          <a:xfrm>
            <a:off x="4800600" y="2514600"/>
            <a:ext cx="1143000" cy="914400"/>
          </a:xfrm>
          <a:prstGeom prst="cub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tr-TR" dirty="0" smtClean="0"/>
              <a:t>N</a:t>
            </a:r>
            <a:endParaRPr lang="tr-TR" dirty="0"/>
          </a:p>
        </p:txBody>
      </p:sp>
      <p:cxnSp>
        <p:nvCxnSpPr>
          <p:cNvPr id="14" name="13 Düz Bağlayıcı"/>
          <p:cNvCxnSpPr/>
          <p:nvPr/>
        </p:nvCxnSpPr>
        <p:spPr>
          <a:xfrm>
            <a:off x="5867400" y="2971800"/>
            <a:ext cx="1295400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14 Düz Bağlayıcı"/>
          <p:cNvCxnSpPr/>
          <p:nvPr/>
        </p:nvCxnSpPr>
        <p:spPr>
          <a:xfrm>
            <a:off x="2590800" y="3048000"/>
            <a:ext cx="1295400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6" name="15 Metin kutusu"/>
          <p:cNvSpPr txBox="1"/>
          <p:nvPr/>
        </p:nvSpPr>
        <p:spPr>
          <a:xfrm>
            <a:off x="1905000" y="2286000"/>
            <a:ext cx="1752600" cy="501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tr-TR" dirty="0" smtClean="0"/>
              <a:t>ANOT (+)</a:t>
            </a:r>
            <a:endParaRPr lang="tr-TR" dirty="0"/>
          </a:p>
        </p:txBody>
      </p:sp>
      <p:sp>
        <p:nvSpPr>
          <p:cNvPr id="17" name="16 Metin kutusu"/>
          <p:cNvSpPr txBox="1"/>
          <p:nvPr/>
        </p:nvSpPr>
        <p:spPr>
          <a:xfrm>
            <a:off x="6477000" y="2362200"/>
            <a:ext cx="1752600" cy="501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tr-TR" dirty="0" smtClean="0"/>
              <a:t>KATOT (-)</a:t>
            </a:r>
            <a:endParaRPr lang="tr-TR" dirty="0"/>
          </a:p>
        </p:txBody>
      </p:sp>
      <p:sp>
        <p:nvSpPr>
          <p:cNvPr id="18" name="17 Metin kutusu"/>
          <p:cNvSpPr txBox="1"/>
          <p:nvPr/>
        </p:nvSpPr>
        <p:spPr>
          <a:xfrm>
            <a:off x="3733800" y="3505200"/>
            <a:ext cx="2667000" cy="5493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Yarı iletken yapısı</a:t>
            </a:r>
            <a:endParaRPr lang="tr-TR" dirty="0"/>
          </a:p>
        </p:txBody>
      </p:sp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81400" y="4724400"/>
            <a:ext cx="2645227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Dikdörtgen"/>
          <p:cNvSpPr/>
          <p:nvPr/>
        </p:nvSpPr>
        <p:spPr>
          <a:xfrm>
            <a:off x="1143000" y="990600"/>
            <a:ext cx="7772400" cy="1175771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buNone/>
            </a:pPr>
            <a:r>
              <a:rPr lang="tr-TR" sz="1800" b="1" dirty="0" smtClean="0"/>
              <a:t>1. Kristal (doğrultma diyotları) diyotlar:</a:t>
            </a:r>
            <a:r>
              <a:rPr lang="tr-TR" sz="1800" dirty="0" smtClean="0"/>
              <a:t> Kristal diyotlar </a:t>
            </a:r>
          </a:p>
          <a:p>
            <a:r>
              <a:rPr lang="tr-TR" sz="1800" dirty="0" smtClean="0"/>
              <a:t>AC gerilimin doğrultulmasında  ,</a:t>
            </a:r>
          </a:p>
          <a:p>
            <a:r>
              <a:rPr lang="tr-TR" sz="1800" dirty="0" smtClean="0"/>
              <a:t>elektronik devrelerin kısa devreden korunması kullanılır. Örnek: 1N4xxx serisi</a:t>
            </a:r>
            <a:endParaRPr lang="tr-TR" sz="1800" dirty="0"/>
          </a:p>
        </p:txBody>
      </p:sp>
      <p:sp>
        <p:nvSpPr>
          <p:cNvPr id="7" name="6 Başlık"/>
          <p:cNvSpPr>
            <a:spLocks noGrp="1"/>
          </p:cNvSpPr>
          <p:nvPr>
            <p:ph type="title"/>
          </p:nvPr>
        </p:nvSpPr>
        <p:spPr>
          <a:xfrm>
            <a:off x="1295400" y="304800"/>
            <a:ext cx="7498080" cy="609600"/>
          </a:xfrm>
        </p:spPr>
        <p:txBody>
          <a:bodyPr>
            <a:noAutofit/>
          </a:bodyPr>
          <a:lstStyle/>
          <a:p>
            <a:pPr lvl="0"/>
            <a:r>
              <a:rPr lang="tr-TR" sz="3200" dirty="0" smtClean="0"/>
              <a:t>Çeşitleri</a:t>
            </a:r>
            <a:endParaRPr lang="tr-TR" sz="3200" dirty="0"/>
          </a:p>
        </p:txBody>
      </p:sp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9000" y="2590800"/>
            <a:ext cx="2286000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0" y="2362200"/>
            <a:ext cx="24003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47800" y="2514600"/>
            <a:ext cx="145732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8946020">
            <a:off x="3495502" y="3647902"/>
            <a:ext cx="1057275" cy="105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524000" y="4191000"/>
            <a:ext cx="1524000" cy="1388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8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181600" y="4267200"/>
            <a:ext cx="3505200" cy="16614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6" name="15 Düz Ok Bağlayıcısı"/>
          <p:cNvCxnSpPr/>
          <p:nvPr/>
        </p:nvCxnSpPr>
        <p:spPr>
          <a:xfrm>
            <a:off x="2819400" y="4648200"/>
            <a:ext cx="3816000" cy="252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16 Metin kutusu"/>
          <p:cNvSpPr txBox="1"/>
          <p:nvPr/>
        </p:nvSpPr>
        <p:spPr>
          <a:xfrm>
            <a:off x="1066800" y="6248401"/>
            <a:ext cx="7696200" cy="6740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smtClean="0"/>
              <a:t>köprü  </a:t>
            </a:r>
            <a:r>
              <a:rPr lang="tr-TR" sz="1400" dirty="0" smtClean="0"/>
              <a:t>diyot  diye  adlandırılan  ve  4  adet  kristal  </a:t>
            </a:r>
            <a:r>
              <a:rPr lang="tr-TR" sz="1400" dirty="0" err="1" smtClean="0"/>
              <a:t>diyodun</a:t>
            </a:r>
            <a:r>
              <a:rPr lang="tr-TR" sz="1400" dirty="0" smtClean="0"/>
              <a:t>  bir  paket  halinde </a:t>
            </a:r>
            <a:r>
              <a:rPr lang="tr-TR" sz="1400" dirty="0" smtClean="0"/>
              <a:t> üretildiği  </a:t>
            </a:r>
            <a:r>
              <a:rPr lang="tr-TR" sz="1400" dirty="0" smtClean="0"/>
              <a:t>dört  bağlantı  noktasına  sahip  diyotlar  vardır.  </a:t>
            </a:r>
            <a:r>
              <a:rPr lang="tr-TR" sz="1400" dirty="0" smtClean="0"/>
              <a:t>Bunlar güç  </a:t>
            </a:r>
            <a:r>
              <a:rPr lang="tr-TR" sz="1400" dirty="0" smtClean="0"/>
              <a:t>kaynaklarında </a:t>
            </a:r>
            <a:r>
              <a:rPr lang="tr-TR" sz="1400" dirty="0" smtClean="0"/>
              <a:t>  kullanılırlar</a:t>
            </a:r>
            <a:r>
              <a:rPr lang="tr-TR" sz="1400" dirty="0" smtClean="0"/>
              <a:t>.</a:t>
            </a:r>
            <a:endParaRPr lang="tr-TR" sz="1400" dirty="0"/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Dikdörtgen"/>
          <p:cNvSpPr/>
          <p:nvPr/>
        </p:nvSpPr>
        <p:spPr>
          <a:xfrm>
            <a:off x="1143000" y="304800"/>
            <a:ext cx="7772400" cy="249299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tr-TR" sz="2000" dirty="0" smtClean="0">
              <a:solidFill>
                <a:schemeClr val="tx1"/>
              </a:solidFill>
              <a:latin typeface="Calibri" pitchFamily="34" charset="0"/>
            </a:endParaRPr>
          </a:p>
          <a:p>
            <a:pPr indent="-45720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tr-TR" sz="1800" dirty="0" smtClean="0">
                <a:solidFill>
                  <a:schemeClr val="tx1"/>
                </a:solidFill>
                <a:latin typeface="Calibri" pitchFamily="34" charset="0"/>
              </a:rPr>
              <a:t>Şekilde  </a:t>
            </a:r>
            <a:r>
              <a:rPr lang="tr-TR" sz="1800" dirty="0" err="1" smtClean="0">
                <a:solidFill>
                  <a:schemeClr val="tx1"/>
                </a:solidFill>
                <a:latin typeface="Calibri" pitchFamily="34" charset="0"/>
              </a:rPr>
              <a:t>diyodun</a:t>
            </a:r>
            <a:r>
              <a:rPr lang="tr-TR" sz="1800" dirty="0" smtClean="0">
                <a:solidFill>
                  <a:schemeClr val="tx1"/>
                </a:solidFill>
                <a:latin typeface="Calibri" pitchFamily="34" charset="0"/>
              </a:rPr>
              <a:t> doğru ve  ters yön akım-gerilim eğrisi gösterilmiştir.                      Grafikte diyot  üzerindeki  gerilim doğru yönde  0,6V  dolayındayken  diyot  iletime  geçmektedir. </a:t>
            </a:r>
          </a:p>
          <a:p>
            <a:pPr indent="-45720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tr-TR" sz="1800" dirty="0" smtClean="0">
                <a:solidFill>
                  <a:schemeClr val="tx1"/>
                </a:solidFill>
                <a:latin typeface="Calibri" pitchFamily="34" charset="0"/>
              </a:rPr>
              <a:t>Diyot üzerine ters gerilim uygulandığında belli bir değere kadar direnç gösterecektir. Ancak gerilim  çok  yükseltilirse  diyot  delinir ve  içinden  yüksek miktarda  akım  geçer. Bu  noktaya </a:t>
            </a:r>
            <a:r>
              <a:rPr lang="tr-TR" sz="1800" dirty="0" err="1" smtClean="0">
                <a:solidFill>
                  <a:schemeClr val="tx1"/>
                </a:solidFill>
                <a:latin typeface="Calibri" pitchFamily="34" charset="0"/>
              </a:rPr>
              <a:t>diyodun</a:t>
            </a:r>
            <a:r>
              <a:rPr lang="tr-TR" sz="1800" dirty="0" smtClean="0">
                <a:solidFill>
                  <a:schemeClr val="tx1"/>
                </a:solidFill>
                <a:latin typeface="Calibri" pitchFamily="34" charset="0"/>
              </a:rPr>
              <a:t> ters kırılma gerilimi denir ve çığ bölgesi olarak adlandırılır. grafikte bu değer  70V olarak verilmiştir.</a:t>
            </a:r>
            <a:endParaRPr lang="tr-TR" sz="1800" dirty="0" smtClean="0">
              <a:latin typeface="Calibri" pitchFamily="34" charset="0"/>
            </a:endParaRPr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81200" y="3276600"/>
            <a:ext cx="5335113" cy="26871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Dikdörtgen"/>
          <p:cNvSpPr/>
          <p:nvPr/>
        </p:nvSpPr>
        <p:spPr>
          <a:xfrm>
            <a:off x="1143000" y="990600"/>
            <a:ext cx="7772400" cy="150810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tr-TR" sz="1800" dirty="0" smtClean="0">
                <a:solidFill>
                  <a:schemeClr val="tx1"/>
                </a:solidFill>
                <a:latin typeface="Calibri" pitchFamily="34" charset="0"/>
              </a:rPr>
              <a:t>2</a:t>
            </a:r>
            <a:r>
              <a:rPr lang="tr-TR" sz="1800" b="1" dirty="0" smtClean="0"/>
              <a:t> . </a:t>
            </a:r>
            <a:r>
              <a:rPr lang="tr-TR" sz="1800" b="1" dirty="0" err="1" smtClean="0"/>
              <a:t>Zener</a:t>
            </a:r>
            <a:r>
              <a:rPr lang="tr-TR" sz="1800" b="1" dirty="0" smtClean="0"/>
              <a:t> diyotlar:</a:t>
            </a:r>
            <a:r>
              <a:rPr lang="tr-TR" sz="1800" dirty="0" smtClean="0"/>
              <a:t>Ters polarmada uçlarına uygulanan gerilimi, ters kırılma değerinde  (</a:t>
            </a:r>
            <a:r>
              <a:rPr lang="tr-TR" sz="1800" dirty="0" err="1" smtClean="0"/>
              <a:t>zener</a:t>
            </a:r>
            <a:r>
              <a:rPr lang="tr-TR" sz="1800" dirty="0" smtClean="0"/>
              <a:t> gerilimi) sabit tutan diyottur.Z harfi ile gösterilir.</a:t>
            </a:r>
          </a:p>
          <a:p>
            <a:pPr>
              <a:lnSpc>
                <a:spcPct val="100000"/>
              </a:lnSpc>
            </a:pPr>
            <a:r>
              <a:rPr lang="tr-TR" sz="1800" dirty="0" err="1" smtClean="0"/>
              <a:t>Zenerler</a:t>
            </a:r>
            <a:r>
              <a:rPr lang="tr-TR" sz="1800" dirty="0" smtClean="0"/>
              <a:t> doğru polarmada normal diyotlar gibi çalışır. </a:t>
            </a:r>
            <a:endParaRPr lang="tr-TR" sz="1800" dirty="0" smtClean="0"/>
          </a:p>
          <a:p>
            <a:pPr>
              <a:lnSpc>
                <a:spcPct val="100000"/>
              </a:lnSpc>
            </a:pPr>
            <a:r>
              <a:rPr lang="tr-TR" sz="1800" dirty="0" smtClean="0"/>
              <a:t>Devreye </a:t>
            </a:r>
            <a:r>
              <a:rPr lang="tr-TR" sz="1800" dirty="0" smtClean="0"/>
              <a:t>ters  bağlanır.Örnek:6V </a:t>
            </a:r>
            <a:r>
              <a:rPr lang="tr-TR" sz="1800" dirty="0" err="1" smtClean="0"/>
              <a:t>zener</a:t>
            </a:r>
            <a:endParaRPr lang="tr-TR" sz="1800" dirty="0" smtClean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</a:pPr>
            <a:endParaRPr lang="tr-TR" sz="2000" dirty="0" smtClean="0">
              <a:latin typeface="Calibri" pitchFamily="34" charset="0"/>
            </a:endParaRPr>
          </a:p>
        </p:txBody>
      </p:sp>
      <p:sp>
        <p:nvSpPr>
          <p:cNvPr id="7" name="6 Başlık"/>
          <p:cNvSpPr>
            <a:spLocks noGrp="1"/>
          </p:cNvSpPr>
          <p:nvPr>
            <p:ph type="title"/>
          </p:nvPr>
        </p:nvSpPr>
        <p:spPr>
          <a:xfrm>
            <a:off x="1295400" y="304800"/>
            <a:ext cx="7498080" cy="609600"/>
          </a:xfrm>
        </p:spPr>
        <p:txBody>
          <a:bodyPr>
            <a:noAutofit/>
          </a:bodyPr>
          <a:lstStyle/>
          <a:p>
            <a:pPr lvl="0"/>
            <a:r>
              <a:rPr lang="tr-TR" sz="3200" dirty="0" smtClean="0"/>
              <a:t>ZENER DİYOT</a:t>
            </a:r>
            <a:endParaRPr lang="tr-TR" sz="3200" dirty="0"/>
          </a:p>
        </p:txBody>
      </p:sp>
      <p:pic>
        <p:nvPicPr>
          <p:cNvPr id="11265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0200" y="2819400"/>
            <a:ext cx="11430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29200" y="2743200"/>
            <a:ext cx="3679554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29000" y="2667000"/>
            <a:ext cx="1600201" cy="1600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371600" y="4343400"/>
            <a:ext cx="214312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Başlık"/>
          <p:cNvSpPr>
            <a:spLocks noGrp="1"/>
          </p:cNvSpPr>
          <p:nvPr>
            <p:ph type="title"/>
          </p:nvPr>
        </p:nvSpPr>
        <p:spPr>
          <a:xfrm>
            <a:off x="1295400" y="304800"/>
            <a:ext cx="7498080" cy="609600"/>
          </a:xfrm>
        </p:spPr>
        <p:txBody>
          <a:bodyPr>
            <a:noAutofit/>
          </a:bodyPr>
          <a:lstStyle/>
          <a:p>
            <a:pPr lvl="0"/>
            <a:r>
              <a:rPr lang="tr-TR" sz="3200" dirty="0" smtClean="0"/>
              <a:t>FOTO DİYOT</a:t>
            </a:r>
            <a:endParaRPr lang="tr-TR" sz="3200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32498" y="2286000"/>
            <a:ext cx="2160860" cy="2973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11 Dikdörtgen"/>
          <p:cNvSpPr/>
          <p:nvPr/>
        </p:nvSpPr>
        <p:spPr>
          <a:xfrm>
            <a:off x="1219200" y="1066800"/>
            <a:ext cx="7772400" cy="341632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tr-TR" sz="2000" b="1" dirty="0" smtClean="0"/>
              <a:t>Foto diyotlar:</a:t>
            </a:r>
            <a:r>
              <a:rPr lang="tr-TR" sz="2000" dirty="0" smtClean="0"/>
              <a:t> Işığa duyarlı olarak iletime geçen diyotlardır. Foto </a:t>
            </a:r>
            <a:r>
              <a:rPr lang="tr-TR" sz="2000" dirty="0" err="1" smtClean="0"/>
              <a:t>sensörlerde</a:t>
            </a:r>
            <a:r>
              <a:rPr lang="tr-TR" sz="2000" dirty="0" smtClean="0"/>
              <a:t> yaygın olarak kullanılır. </a:t>
            </a:r>
            <a:r>
              <a:rPr lang="tr-TR" sz="2000" b="1" dirty="0" smtClean="0"/>
              <a:t> </a:t>
            </a:r>
            <a:endParaRPr lang="tr-TR" sz="2000" b="1" dirty="0" smtClean="0"/>
          </a:p>
          <a:p>
            <a:r>
              <a:rPr lang="tr-TR" sz="2000" dirty="0" err="1" smtClean="0"/>
              <a:t>Fotodiyotlar</a:t>
            </a:r>
            <a:r>
              <a:rPr lang="tr-TR" sz="2000" dirty="0" smtClean="0"/>
              <a:t> </a:t>
            </a:r>
            <a:r>
              <a:rPr lang="tr-TR" sz="2000" dirty="0" smtClean="0"/>
              <a:t>devreye ters bağlanır, bu sebeple K-</a:t>
            </a:r>
            <a:r>
              <a:rPr lang="tr-TR" sz="2000" dirty="0" err="1" smtClean="0"/>
              <a:t>A’a</a:t>
            </a:r>
            <a:r>
              <a:rPr lang="tr-TR" sz="2000" dirty="0" smtClean="0"/>
              <a:t>  doğru akımı geçirirler. </a:t>
            </a:r>
            <a:endParaRPr lang="tr-TR" sz="2000" dirty="0" smtClean="0"/>
          </a:p>
          <a:p>
            <a:r>
              <a:rPr lang="tr-TR" sz="2000" dirty="0" smtClean="0"/>
              <a:t>Üzerine </a:t>
            </a:r>
            <a:r>
              <a:rPr lang="tr-TR" sz="2000" dirty="0" smtClean="0"/>
              <a:t>düşen ışıkla beraber direnci düşer ve  içinden geçmeye başlayan ters yöndeki sızıntı</a:t>
            </a:r>
            <a:r>
              <a:rPr lang="tr-TR" sz="2000" b="1" dirty="0" smtClean="0"/>
              <a:t> </a:t>
            </a:r>
            <a:r>
              <a:rPr lang="tr-TR" sz="2000" dirty="0" smtClean="0"/>
              <a:t>akımları yükselir. Bu akım kontrol amaçlı kullanılır.Karanlık ortamda direnci yüksektir.</a:t>
            </a:r>
          </a:p>
          <a:p>
            <a:r>
              <a:rPr lang="tr-TR" sz="2000" dirty="0" smtClean="0"/>
              <a:t> Örnek: BPW12, BPW20, </a:t>
            </a:r>
            <a:endParaRPr lang="tr-TR" sz="2000" dirty="0"/>
          </a:p>
        </p:txBody>
      </p:sp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0" y="4953000"/>
            <a:ext cx="800100" cy="55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24200" y="4876800"/>
            <a:ext cx="1533525" cy="153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62800" y="4800600"/>
            <a:ext cx="1581150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181600" y="4800600"/>
            <a:ext cx="1676400" cy="1267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 tmFilter="0, 0; .2, .5; .8, .5; 1, 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000" autoRev="1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 Dikdörtgen"/>
          <p:cNvSpPr/>
          <p:nvPr/>
        </p:nvSpPr>
        <p:spPr>
          <a:xfrm>
            <a:off x="1219200" y="304800"/>
            <a:ext cx="7772400" cy="2185214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</a:pPr>
            <a:r>
              <a:rPr lang="tr-TR" sz="1800" b="1" dirty="0" smtClean="0"/>
              <a:t>LED DİYOT  [ LED ] </a:t>
            </a:r>
            <a:r>
              <a:rPr lang="tr-TR" sz="1800" dirty="0" smtClean="0"/>
              <a:t> </a:t>
            </a:r>
            <a:r>
              <a:rPr lang="tr-TR" sz="1800" dirty="0" err="1" smtClean="0"/>
              <a:t>Light</a:t>
            </a:r>
            <a:r>
              <a:rPr lang="tr-TR" sz="1800" dirty="0" smtClean="0"/>
              <a:t> </a:t>
            </a:r>
            <a:r>
              <a:rPr lang="tr-TR" sz="1800" dirty="0" err="1" smtClean="0"/>
              <a:t>Emitting</a:t>
            </a:r>
            <a:r>
              <a:rPr lang="tr-TR" sz="1800" dirty="0" smtClean="0"/>
              <a:t> </a:t>
            </a:r>
            <a:r>
              <a:rPr lang="tr-TR" sz="1800" dirty="0" err="1" smtClean="0"/>
              <a:t>Diode</a:t>
            </a:r>
            <a:r>
              <a:rPr lang="tr-TR" sz="1800" dirty="0" smtClean="0"/>
              <a:t> (ışık yayan diyot) :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</a:pPr>
            <a:r>
              <a:rPr lang="tr-TR" sz="1800" dirty="0" smtClean="0"/>
              <a:t>LED’e doğru polarmada P ve  N maddeleri  birleştiğinde  nötrleşir. Bu birleşmede çıkan enerji ışık enerjisidir. Bu ışığın görülebilmesi için ise P ve N maddelerinin birleşim yüzeyine "galyum </a:t>
            </a:r>
            <a:r>
              <a:rPr lang="tr-TR" sz="1800" dirty="0" err="1" smtClean="0"/>
              <a:t>arsenid</a:t>
            </a:r>
            <a:r>
              <a:rPr lang="tr-TR" sz="1800" dirty="0" smtClean="0"/>
              <a:t>" maddesi katılmıştır</a:t>
            </a:r>
            <a:r>
              <a:rPr lang="tr-TR" sz="1800" dirty="0" smtClean="0"/>
              <a:t>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</a:pPr>
            <a:r>
              <a:rPr lang="tr-TR" sz="1800" b="1" dirty="0" smtClean="0"/>
              <a:t>LED’lerin Çalışma Gerilimleri :</a:t>
            </a:r>
            <a:r>
              <a:rPr lang="tr-TR" sz="1800" dirty="0" smtClean="0"/>
              <a:t>KIRMIZI :1,5V,SARI:1,8V, YEŞİL:2,2 V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</a:pPr>
            <a:endParaRPr lang="tr-TR" sz="1800" dirty="0" smtClean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</a:pPr>
            <a:endParaRPr lang="tr-TR" sz="1800" dirty="0" smtClean="0">
              <a:latin typeface="Calibri" pitchFamily="34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76400" y="4114800"/>
            <a:ext cx="16002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>
            <a:lum bright="-17000" contrast="28000"/>
          </a:blip>
          <a:srcRect/>
          <a:stretch>
            <a:fillRect/>
          </a:stretch>
        </p:blipFill>
        <p:spPr bwMode="auto">
          <a:xfrm>
            <a:off x="5334000" y="2743200"/>
            <a:ext cx="2886502" cy="4114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5" cstate="print">
            <a:lum bright="-18000"/>
          </a:blip>
          <a:srcRect/>
          <a:stretch>
            <a:fillRect/>
          </a:stretch>
        </p:blipFill>
        <p:spPr bwMode="auto">
          <a:xfrm>
            <a:off x="2743200" y="2590800"/>
            <a:ext cx="330200" cy="950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447800" y="2667000"/>
            <a:ext cx="800100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371600" y="2895600"/>
            <a:ext cx="7498080" cy="1143000"/>
          </a:xfrm>
        </p:spPr>
        <p:txBody>
          <a:bodyPr>
            <a:normAutofit fontScale="90000"/>
          </a:bodyPr>
          <a:lstStyle/>
          <a:p>
            <a:r>
              <a:rPr lang="tr-TR" sz="1800" dirty="0" smtClean="0"/>
              <a:t/>
            </a:r>
            <a:br>
              <a:rPr lang="tr-TR" sz="1800" dirty="0" smtClean="0"/>
            </a:br>
            <a:r>
              <a:rPr lang="tr-TR" sz="1800" dirty="0" smtClean="0"/>
              <a:t/>
            </a:r>
            <a:br>
              <a:rPr lang="tr-TR" sz="1800" dirty="0" smtClean="0"/>
            </a:br>
            <a:r>
              <a:rPr lang="tr-TR" sz="1800" dirty="0" smtClean="0"/>
              <a:t/>
            </a:r>
            <a:br>
              <a:rPr lang="tr-TR" sz="1800" dirty="0" smtClean="0"/>
            </a:br>
            <a:r>
              <a:rPr lang="tr-TR" sz="1800" dirty="0" smtClean="0"/>
              <a:t/>
            </a:r>
            <a:br>
              <a:rPr lang="tr-TR" sz="1800" dirty="0" smtClean="0"/>
            </a:br>
            <a:r>
              <a:rPr lang="tr-TR" sz="1800" dirty="0" smtClean="0"/>
              <a:t/>
            </a:r>
            <a:br>
              <a:rPr lang="tr-TR" sz="1800" dirty="0" smtClean="0"/>
            </a:br>
            <a:r>
              <a:rPr lang="tr-TR" sz="1800" dirty="0" smtClean="0"/>
              <a:t/>
            </a:r>
            <a:br>
              <a:rPr lang="tr-TR" sz="1800" dirty="0" smtClean="0"/>
            </a:br>
            <a:r>
              <a:rPr lang="tr-TR" sz="1800" dirty="0" smtClean="0"/>
              <a:t/>
            </a:r>
            <a:br>
              <a:rPr lang="tr-TR" sz="1800" dirty="0" smtClean="0"/>
            </a:br>
            <a:r>
              <a:rPr lang="tr-TR" sz="1800" dirty="0" smtClean="0"/>
              <a:t/>
            </a:r>
            <a:br>
              <a:rPr lang="tr-TR" sz="1800" dirty="0" smtClean="0"/>
            </a:br>
            <a:r>
              <a:rPr lang="tr-TR" sz="1800" dirty="0" smtClean="0"/>
              <a:t/>
            </a:r>
            <a:br>
              <a:rPr lang="tr-TR" sz="1800" dirty="0" smtClean="0"/>
            </a:br>
            <a:r>
              <a:rPr lang="tr-TR" sz="1800" dirty="0" smtClean="0"/>
              <a:t/>
            </a:r>
            <a:br>
              <a:rPr lang="tr-TR" sz="1800" dirty="0" smtClean="0"/>
            </a:br>
            <a:r>
              <a:rPr lang="tr-TR" sz="1800" dirty="0" smtClean="0"/>
              <a:t/>
            </a:r>
            <a:br>
              <a:rPr lang="tr-TR" sz="1800" dirty="0" smtClean="0"/>
            </a:br>
            <a:r>
              <a:rPr lang="tr-TR" sz="1800" dirty="0" smtClean="0"/>
              <a:t/>
            </a:r>
            <a:br>
              <a:rPr lang="tr-TR" sz="1800" dirty="0" smtClean="0"/>
            </a:br>
            <a:r>
              <a:rPr lang="tr-TR" sz="1800" dirty="0" smtClean="0"/>
              <a:t/>
            </a:r>
            <a:br>
              <a:rPr lang="tr-TR" sz="1800" dirty="0" smtClean="0"/>
            </a:br>
            <a:r>
              <a:rPr lang="tr-TR" sz="1800" dirty="0" smtClean="0"/>
              <a:t/>
            </a:r>
            <a:br>
              <a:rPr lang="tr-TR" sz="1800" dirty="0" smtClean="0"/>
            </a:br>
            <a:r>
              <a:rPr lang="tr-TR" sz="1800" dirty="0" smtClean="0"/>
              <a:t/>
            </a:r>
            <a:br>
              <a:rPr lang="tr-TR" sz="1800" dirty="0" smtClean="0"/>
            </a:br>
            <a:endParaRPr lang="tr-TR" sz="1800" dirty="0"/>
          </a:p>
        </p:txBody>
      </p:sp>
      <p:sp>
        <p:nvSpPr>
          <p:cNvPr id="4" name="3 Dikdörtgen"/>
          <p:cNvSpPr/>
          <p:nvPr/>
        </p:nvSpPr>
        <p:spPr>
          <a:xfrm>
            <a:off x="1143000" y="381000"/>
            <a:ext cx="7620000" cy="250068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</a:pPr>
            <a:r>
              <a:rPr lang="tr-TR" sz="1800" b="1" dirty="0" smtClean="0"/>
              <a:t>LED’in Ayak Uçlarının Bulunması</a:t>
            </a:r>
            <a:r>
              <a:rPr lang="tr-TR" sz="1800" dirty="0" smtClean="0"/>
              <a:t>:İçindeki plakalara bakarak küçük olanı anot büyük olanı katottur. Bunun yanında LED diyotların katot ucunun olduğu tarafta bir kesik bulunmaktadır</a:t>
            </a:r>
            <a:r>
              <a:rPr lang="tr-TR" sz="1800" dirty="0" smtClean="0"/>
              <a:t>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</a:pPr>
            <a:endParaRPr lang="tr-TR" sz="1800" dirty="0" smtClean="0">
              <a:latin typeface="Calibri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</a:pPr>
            <a:endParaRPr lang="tr-TR" sz="1800" dirty="0" smtClean="0">
              <a:latin typeface="Calibri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</a:pPr>
            <a:endParaRPr lang="tr-TR" sz="1800" dirty="0" smtClean="0">
              <a:latin typeface="Calibri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</a:pPr>
            <a:endParaRPr lang="tr-TR" sz="1800" dirty="0" smtClean="0">
              <a:latin typeface="Calibri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</a:pPr>
            <a:endParaRPr lang="tr-TR" sz="1800" dirty="0" smtClean="0">
              <a:latin typeface="Calibri" pitchFamily="34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91000" y="1066800"/>
            <a:ext cx="4560999" cy="181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6 Dikdörtgen"/>
          <p:cNvSpPr/>
          <p:nvPr/>
        </p:nvSpPr>
        <p:spPr>
          <a:xfrm>
            <a:off x="1219200" y="3276600"/>
            <a:ext cx="7696200" cy="348557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</a:pPr>
            <a:r>
              <a:rPr lang="tr-TR" sz="1800" b="1" dirty="0" smtClean="0"/>
              <a:t>Sağlamlık testi:</a:t>
            </a:r>
            <a:r>
              <a:rPr lang="tr-TR" sz="1800" dirty="0" smtClean="0"/>
              <a:t> </a:t>
            </a:r>
            <a:r>
              <a:rPr lang="tr-TR" sz="1800" dirty="0" err="1" smtClean="0"/>
              <a:t>AVOmetrenin</a:t>
            </a:r>
            <a:r>
              <a:rPr lang="tr-TR" sz="1800" dirty="0" smtClean="0"/>
              <a:t> </a:t>
            </a:r>
            <a:r>
              <a:rPr lang="tr-TR" sz="1800" dirty="0" err="1" smtClean="0"/>
              <a:t>ohm</a:t>
            </a:r>
            <a:r>
              <a:rPr lang="tr-TR" sz="1800" dirty="0" smtClean="0"/>
              <a:t> kademesinde iken diyotun A(-), K (+) gerilim uygulandığında sonsuz direnç göstermelidir. </a:t>
            </a:r>
            <a:endParaRPr lang="tr-TR" sz="1800" dirty="0" smtClean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</a:pPr>
            <a:r>
              <a:rPr lang="tr-TR" sz="1800" dirty="0" smtClean="0"/>
              <a:t>A</a:t>
            </a:r>
            <a:r>
              <a:rPr lang="tr-TR" sz="1800" dirty="0" smtClean="0"/>
              <a:t>(+), K (-) bir miktar direnç gösterip ışık vermelidir</a:t>
            </a:r>
            <a:r>
              <a:rPr lang="tr-TR" sz="1800" dirty="0" smtClean="0"/>
              <a:t>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</a:pPr>
            <a:endParaRPr lang="tr-TR" sz="1800" dirty="0" smtClean="0">
              <a:latin typeface="Calibri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</a:pPr>
            <a:endParaRPr lang="tr-TR" sz="1800" dirty="0" smtClean="0">
              <a:latin typeface="Calibri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</a:pPr>
            <a:endParaRPr lang="tr-TR" sz="1800" dirty="0" smtClean="0">
              <a:latin typeface="Calibri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</a:pPr>
            <a:endParaRPr lang="tr-TR" sz="1800" dirty="0" smtClean="0">
              <a:latin typeface="Calibri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</a:pPr>
            <a:endParaRPr lang="tr-TR" sz="1800" dirty="0" smtClean="0">
              <a:latin typeface="Calibri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</a:pPr>
            <a:endParaRPr lang="tr-TR" sz="1800" dirty="0" smtClean="0">
              <a:latin typeface="Calibri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</a:pPr>
            <a:endParaRPr lang="tr-TR" sz="1800" dirty="0" smtClean="0">
              <a:latin typeface="Calibri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</a:pPr>
            <a:endParaRPr lang="tr-TR" sz="1800" dirty="0" smtClean="0">
              <a:latin typeface="Calibri" pitchFamily="34" charset="0"/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95400" y="4724400"/>
            <a:ext cx="2476500" cy="16672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ündönümü">
  <a:themeElements>
    <a:clrScheme name="Gündönümü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Gündönümü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Gündönümü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is Teması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7059</TotalTime>
  <Words>521</Words>
  <Application>Microsoft Office PowerPoint</Application>
  <PresentationFormat>Ekran Gösterisi (4:3)</PresentationFormat>
  <Paragraphs>63</Paragraphs>
  <Slides>14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14</vt:i4>
      </vt:variant>
    </vt:vector>
  </HeadingPairs>
  <TitlesOfParts>
    <vt:vector size="15" baseType="lpstr">
      <vt:lpstr>Gündönümü</vt:lpstr>
      <vt:lpstr>YARI İLETKEN ELEMANLAR                DİYOTLAR</vt:lpstr>
      <vt:lpstr>P ve N yarıiletken maddelerin birleşmesiyle oluşan ve elektrik akımını tek yönde geçiren devre elemanıdır.                       P maddesinin olduğu kısım ANOT (+) , N maddesinin olduğu kısım KATOT  (-)           </vt:lpstr>
      <vt:lpstr>Slayt 3</vt:lpstr>
      <vt:lpstr>Çeşitleri</vt:lpstr>
      <vt:lpstr>Slayt 5</vt:lpstr>
      <vt:lpstr>ZENER DİYOT</vt:lpstr>
      <vt:lpstr>FOTO DİYOT</vt:lpstr>
      <vt:lpstr>Slayt 8</vt:lpstr>
      <vt:lpstr>               </vt:lpstr>
      <vt:lpstr>İNFRARED DİYOT</vt:lpstr>
      <vt:lpstr>Slayt 11</vt:lpstr>
      <vt:lpstr>Slayt 12</vt:lpstr>
      <vt:lpstr>ÖDEV</vt:lpstr>
      <vt:lpstr>Slayt 14</vt:lpstr>
    </vt:vector>
  </TitlesOfParts>
  <Company>Storyteller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Subject </dc:title>
  <dc:creator>Bill Joel</dc:creator>
  <cp:lastModifiedBy>MEB</cp:lastModifiedBy>
  <cp:revision>311</cp:revision>
  <dcterms:created xsi:type="dcterms:W3CDTF">2002-01-18T17:37:55Z</dcterms:created>
  <dcterms:modified xsi:type="dcterms:W3CDTF">2011-03-19T18:28:07Z</dcterms:modified>
</cp:coreProperties>
</file>