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75" r:id="rId5"/>
    <p:sldId id="260" r:id="rId6"/>
    <p:sldId id="261" r:id="rId7"/>
    <p:sldId id="258" r:id="rId8"/>
    <p:sldId id="259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56" autoAdjust="0"/>
    <p:restoredTop sz="94610" autoAdjust="0"/>
  </p:normalViewPr>
  <p:slideViewPr>
    <p:cSldViewPr>
      <p:cViewPr>
        <p:scale>
          <a:sx n="70" d="100"/>
          <a:sy n="70" d="100"/>
        </p:scale>
        <p:origin x="-14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3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890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7039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4748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8665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233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8480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6597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910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6511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9912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7114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2B50C-64B5-4FFB-AEC3-222E1375CEF1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A4125-7230-4104-BC1D-D6C44A5857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8990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ÜCRETLİ ÖĞRETMEN İŞE GİRİŞ VE İŞTEN AYRILIŞ İŞLEMLERİ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24281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928992" cy="65527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dirty="0" smtClean="0"/>
              <a:t>Sigorta Kolu: </a:t>
            </a:r>
          </a:p>
          <a:p>
            <a:pPr algn="just"/>
            <a:r>
              <a:rPr lang="tr-TR" dirty="0" smtClean="0"/>
              <a:t>     Normal Ücretli Öğretmen görevlendirmelerinde; </a:t>
            </a:r>
          </a:p>
          <a:p>
            <a:pPr algn="just"/>
            <a:r>
              <a:rPr lang="tr-TR" dirty="0" smtClean="0"/>
              <a:t>      0-Tüm Sigorta Kolları (Zorunlu)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    Emekli Ücretli Öğretmen görevlendirmelerinde;</a:t>
            </a:r>
          </a:p>
          <a:p>
            <a:pPr algn="just"/>
            <a:r>
              <a:rPr lang="tr-TR" dirty="0" smtClean="0"/>
              <a:t>      8-Sosyal Güvenlik Destek Primi seçilecek.</a:t>
            </a:r>
          </a:p>
          <a:p>
            <a:pPr algn="just"/>
            <a:r>
              <a:rPr lang="tr-TR" b="1" dirty="0" smtClean="0"/>
              <a:t>Özürlülük Kodu:</a:t>
            </a:r>
          </a:p>
          <a:p>
            <a:pPr algn="just"/>
            <a:r>
              <a:rPr lang="tr-TR" dirty="0" smtClean="0"/>
              <a:t>     Engelli Raporu olanlarda «Evet», yoksa «Hayır» 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   seçilecek.</a:t>
            </a:r>
          </a:p>
          <a:p>
            <a:pPr algn="just"/>
            <a:r>
              <a:rPr lang="tr-TR" b="1" dirty="0" smtClean="0"/>
              <a:t>Eski Hükümlü:</a:t>
            </a:r>
          </a:p>
          <a:p>
            <a:pPr algn="just"/>
            <a:r>
              <a:rPr lang="tr-TR" b="1" dirty="0" smtClean="0"/>
              <a:t>     </a:t>
            </a:r>
            <a:r>
              <a:rPr lang="tr-TR" dirty="0" smtClean="0"/>
              <a:t>Geçmişte hükümlülüğü varsa «Evet», yoksa «Hayır» 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    seçilecek.</a:t>
            </a:r>
            <a:endParaRPr lang="tr-TR" b="1" dirty="0"/>
          </a:p>
          <a:p>
            <a:pPr algn="just"/>
            <a:r>
              <a:rPr lang="tr-TR" b="1" dirty="0" smtClean="0"/>
              <a:t>Öğrenim Durumu, Mezuniyet Yılı ve Bölümü:</a:t>
            </a:r>
          </a:p>
          <a:p>
            <a:pPr algn="just"/>
            <a:r>
              <a:rPr lang="tr-TR" b="1" dirty="0"/>
              <a:t> </a:t>
            </a:r>
            <a:r>
              <a:rPr lang="tr-TR" b="1" dirty="0" smtClean="0"/>
              <a:t>     </a:t>
            </a:r>
            <a:r>
              <a:rPr lang="tr-TR" dirty="0" smtClean="0"/>
              <a:t>İlgilinin diploma vb. belgelerindeki bilgiler yazılacak.</a:t>
            </a:r>
            <a:endParaRPr lang="tr-TR" b="1" dirty="0" smtClean="0"/>
          </a:p>
          <a:p>
            <a:pPr algn="just"/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402835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784976" cy="5616624"/>
          </a:xfrm>
        </p:spPr>
        <p:txBody>
          <a:bodyPr>
            <a:normAutofit/>
          </a:bodyPr>
          <a:lstStyle/>
          <a:p>
            <a:pPr algn="just"/>
            <a:r>
              <a:rPr lang="tr-TR" sz="1800" dirty="0" smtClean="0"/>
              <a:t>   </a:t>
            </a:r>
          </a:p>
          <a:p>
            <a:pPr algn="just"/>
            <a:r>
              <a:rPr lang="tr-TR" sz="3000" dirty="0" smtClean="0"/>
              <a:t>     30 günden az çalışıyor mu? seçeneği «Evet» seçilerek, çalışılacak gün sayısı ortalama olarak (örnek: 16 gün) seçilecek.</a:t>
            </a:r>
          </a:p>
          <a:p>
            <a:pPr algn="just"/>
            <a:r>
              <a:rPr lang="tr-TR" sz="3000" b="1" dirty="0" smtClean="0"/>
              <a:t>İş yerinin Çalışma ve Sos. Güvenlik Başkanlığı İş Kolu:</a:t>
            </a:r>
          </a:p>
          <a:p>
            <a:pPr algn="just"/>
            <a:r>
              <a:rPr lang="tr-TR" sz="3000" dirty="0" smtClean="0"/>
              <a:t>        17- Ticaret, Büro, Eğitim ve Güzel Sanatlar seçeneği seçilecek.</a:t>
            </a:r>
          </a:p>
          <a:p>
            <a:pPr algn="just"/>
            <a:r>
              <a:rPr lang="tr-TR" sz="3000" b="1" dirty="0" smtClean="0"/>
              <a:t>Sigortalı Meslek Adı:</a:t>
            </a:r>
          </a:p>
          <a:p>
            <a:pPr algn="just"/>
            <a:r>
              <a:rPr lang="tr-TR" sz="3000" dirty="0" smtClean="0"/>
              <a:t>      İlgilinin görevlendirildiği branş seçilecek.</a:t>
            </a:r>
          </a:p>
          <a:p>
            <a:pPr algn="just"/>
            <a:endParaRPr lang="tr-TR" sz="3000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tr-TR" sz="3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087854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473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000" b="1" dirty="0" smtClean="0"/>
              <a:t>2821 SK gereğince belirlenen sigortalının görev kodu:</a:t>
            </a:r>
          </a:p>
          <a:p>
            <a:pPr algn="just"/>
            <a:r>
              <a:rPr lang="tr-TR" sz="3000" dirty="0"/>
              <a:t> </a:t>
            </a:r>
            <a:r>
              <a:rPr lang="tr-TR" sz="3000" dirty="0" smtClean="0"/>
              <a:t>     Diğerleri seçeneği seçilecek.</a:t>
            </a:r>
          </a:p>
          <a:p>
            <a:pPr algn="just"/>
            <a:r>
              <a:rPr lang="tr-TR" sz="3000" b="1" dirty="0" smtClean="0"/>
              <a:t>Sigortalı Adres Bilgileri:</a:t>
            </a:r>
          </a:p>
          <a:p>
            <a:pPr lvl="1" algn="just"/>
            <a:r>
              <a:rPr lang="tr-TR" sz="3000" b="1" dirty="0"/>
              <a:t> </a:t>
            </a:r>
            <a:r>
              <a:rPr lang="tr-TR" sz="3000" b="1" dirty="0" smtClean="0"/>
              <a:t>  </a:t>
            </a:r>
            <a:r>
              <a:rPr lang="tr-TR" sz="3000" dirty="0" smtClean="0"/>
              <a:t>İlgilinin  ikamet ve diğer bilgileri yazılacak.</a:t>
            </a:r>
          </a:p>
          <a:p>
            <a:pPr algn="just"/>
            <a:r>
              <a:rPr lang="tr-TR" sz="3000" b="1" dirty="0" smtClean="0"/>
              <a:t>İstisnai Durum Bildirim Tablosu:</a:t>
            </a:r>
          </a:p>
          <a:p>
            <a:pPr algn="just"/>
            <a:r>
              <a:rPr lang="tr-TR" sz="3000" b="1" dirty="0"/>
              <a:t> </a:t>
            </a:r>
            <a:r>
              <a:rPr lang="tr-TR" sz="3000" b="1" dirty="0" smtClean="0"/>
              <a:t>    </a:t>
            </a:r>
            <a:r>
              <a:rPr lang="tr-TR" sz="3000" dirty="0" smtClean="0"/>
              <a:t>Bu bölümde herhangi bir işlem yapılmayacak.</a:t>
            </a:r>
          </a:p>
          <a:p>
            <a:pPr algn="just"/>
            <a:r>
              <a:rPr lang="tr-TR" sz="3000" dirty="0" smtClean="0"/>
              <a:t>Girilen bilgiler kontrol edildikten sonra, İLERİ butonuna tıklanarak, bir sonraki ekrana geçilir, sayfanın altındaki «İşe Giriş Bildirgesini Onaylamak İçin Buraya Tıklayınız» butonuna tıklanarak işe giriş onaylanır ve İşe Giriş Belgesi 2 Adet yazdırılır. İlgili bölümler işe başlayan ve kurum yetkilisi tarafından imzalanır. Bir nüshası ilgiliye teslim edilir.</a:t>
            </a:r>
            <a:endParaRPr lang="tr-TR" sz="3000" dirty="0"/>
          </a:p>
        </p:txBody>
      </p:sp>
    </p:spTree>
    <p:extLst>
      <p:ext uri="{BB962C8B-B14F-4D97-AF65-F5344CB8AC3E}">
        <p14:creationId xmlns="" xmlns:p14="http://schemas.microsoft.com/office/powerpoint/2010/main" val="137178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ÜCRETLİ ÖĞRETMEN İŞTEN ÇIKIŞ İŞLEMLERİ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280468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280920" cy="5793507"/>
          </a:xfrm>
        </p:spPr>
      </p:pic>
    </p:spTree>
    <p:extLst>
      <p:ext uri="{BB962C8B-B14F-4D97-AF65-F5344CB8AC3E}">
        <p14:creationId xmlns="" xmlns:p14="http://schemas.microsoft.com/office/powerpoint/2010/main" val="68737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17632" cy="5328592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 smtClean="0">
                <a:solidFill>
                  <a:srgbClr val="FF0000"/>
                </a:solidFill>
              </a:rPr>
              <a:t>ÖNEMLİ NOT: Ücretli öğretmen işten ayrılış işlemleri görevden ayrılma tarihinden itibaren 10 gün içerisinde tamamlanmak zorundadır. Aksi halde SGK tarafından cezai işlem uygulanmaktadır.</a:t>
            </a:r>
            <a:endParaRPr lang="tr-T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511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551" r="19551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11717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92" b="-3521"/>
          <a:stretch>
            <a:fillRect/>
          </a:stretch>
        </p:blipFill>
        <p:spPr>
          <a:xfrm>
            <a:off x="428596" y="-142900"/>
            <a:ext cx="8215338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987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16632"/>
            <a:ext cx="8856984" cy="6624736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endParaRPr lang="tr-TR" dirty="0" smtClean="0"/>
          </a:p>
          <a:p>
            <a:pPr algn="l"/>
            <a:r>
              <a:rPr lang="tr-TR" sz="3000" b="1" dirty="0" smtClean="0"/>
              <a:t>     Meslek Adı:</a:t>
            </a:r>
          </a:p>
          <a:p>
            <a:pPr lvl="1" algn="just"/>
            <a:r>
              <a:rPr lang="tr-TR" dirty="0" smtClean="0"/>
              <a:t>İlgilinin ilk göreve başlarken seçilen meslek adı seçilecek.</a:t>
            </a:r>
          </a:p>
          <a:p>
            <a:pPr lvl="1" algn="l"/>
            <a:r>
              <a:rPr lang="tr-TR" dirty="0" smtClean="0"/>
              <a:t>.</a:t>
            </a:r>
          </a:p>
          <a:p>
            <a:pPr lvl="1" algn="l"/>
            <a:endParaRPr lang="tr-TR" dirty="0" smtClean="0"/>
          </a:p>
          <a:p>
            <a:pPr lvl="1" algn="l"/>
            <a:endParaRPr lang="tr-TR" dirty="0"/>
          </a:p>
          <a:p>
            <a:pPr lvl="1" algn="l"/>
            <a:endParaRPr lang="tr-TR" dirty="0" smtClean="0"/>
          </a:p>
          <a:p>
            <a:pPr lvl="1" algn="just"/>
            <a:r>
              <a:rPr lang="tr-TR" dirty="0" smtClean="0"/>
              <a:t>İşten </a:t>
            </a:r>
            <a:r>
              <a:rPr lang="tr-TR" dirty="0"/>
              <a:t>ayrılış işlemi yapılacak </a:t>
            </a:r>
            <a:r>
              <a:rPr lang="tr-TR" dirty="0" smtClean="0"/>
              <a:t>personelin </a:t>
            </a:r>
            <a:r>
              <a:rPr lang="tr-TR" dirty="0"/>
              <a:t>ayrıldığı ay ve bir önceki aya </a:t>
            </a:r>
            <a:r>
              <a:rPr lang="tr-TR" dirty="0" smtClean="0"/>
              <a:t>ait bilgiler kullanılmaktadır. </a:t>
            </a:r>
            <a:endParaRPr lang="tr-TR" b="1" dirty="0" smtClean="0"/>
          </a:p>
          <a:p>
            <a:pPr lvl="1" algn="just"/>
            <a:r>
              <a:rPr lang="tr-TR" b="1" dirty="0" smtClean="0"/>
              <a:t>Belge </a:t>
            </a:r>
            <a:r>
              <a:rPr lang="tr-TR" b="1" dirty="0"/>
              <a:t>Türü:</a:t>
            </a:r>
          </a:p>
          <a:p>
            <a:pPr lvl="1" algn="just"/>
            <a:r>
              <a:rPr lang="tr-TR" dirty="0" smtClean="0"/>
              <a:t>Belge türü yazan kutucuğa tıklanarak;</a:t>
            </a:r>
          </a:p>
          <a:p>
            <a:pPr lvl="1" algn="just"/>
            <a:r>
              <a:rPr lang="tr-TR" dirty="0" smtClean="0"/>
              <a:t>Normal statüde bir ücretli öğretmen çıkışı yapılacak ise </a:t>
            </a:r>
            <a:r>
              <a:rPr lang="tr-TR" b="1" dirty="0" smtClean="0"/>
              <a:t>13</a:t>
            </a:r>
            <a:r>
              <a:rPr lang="tr-TR" dirty="0" smtClean="0"/>
              <a:t>, emekli statüsünde bir ücretli öğretmen çıkışı yapılacaksa </a:t>
            </a:r>
            <a:r>
              <a:rPr lang="tr-TR" b="1" dirty="0" smtClean="0"/>
              <a:t>02</a:t>
            </a:r>
            <a:r>
              <a:rPr lang="tr-TR" dirty="0" smtClean="0"/>
              <a:t> numaralı belge türü seçilecek.</a:t>
            </a:r>
          </a:p>
          <a:p>
            <a:pPr lvl="1" algn="l"/>
            <a:endParaRPr lang="tr-TR" dirty="0" smtClean="0"/>
          </a:p>
          <a:p>
            <a:pPr lvl="1" algn="l"/>
            <a:endParaRPr lang="tr-TR" dirty="0" smtClean="0"/>
          </a:p>
          <a:p>
            <a:pPr lvl="1" algn="l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7430538" cy="15051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462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subTitle" idx="1"/>
          </p:nvPr>
        </p:nvSpPr>
        <p:spPr>
          <a:xfrm>
            <a:off x="179512" y="116632"/>
            <a:ext cx="8784976" cy="648682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b="1" dirty="0" smtClean="0"/>
              <a:t>Gün Sayısı:</a:t>
            </a:r>
          </a:p>
          <a:p>
            <a:pPr algn="just"/>
            <a:r>
              <a:rPr lang="tr-TR" dirty="0"/>
              <a:t>	</a:t>
            </a:r>
            <a:r>
              <a:rPr lang="tr-TR" dirty="0" smtClean="0"/>
              <a:t>İlgili aylara ait ödenmiş prim günü sayıları yazılacak.</a:t>
            </a:r>
          </a:p>
          <a:p>
            <a:pPr algn="just"/>
            <a:r>
              <a:rPr lang="tr-TR" b="1" dirty="0" smtClean="0"/>
              <a:t>Hak Edilen Ücret:</a:t>
            </a:r>
          </a:p>
          <a:p>
            <a:pPr algn="just"/>
            <a:r>
              <a:rPr lang="tr-TR" dirty="0" smtClean="0"/>
              <a:t>	(140*Memur Maaş Katsayısı)*Mevcut ayda girilen ders saati.</a:t>
            </a:r>
          </a:p>
          <a:p>
            <a:pPr algn="just"/>
            <a:r>
              <a:rPr lang="tr-TR" b="1" dirty="0" smtClean="0"/>
              <a:t>Eksik Gün Sayısı:</a:t>
            </a:r>
          </a:p>
          <a:p>
            <a:pPr algn="just"/>
            <a:r>
              <a:rPr lang="tr-TR" dirty="0" smtClean="0"/>
              <a:t>	Çalıştığı gün sayısı ile ayrıldığı tarih arasındaki gün sayısı yazılacak.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Örnek: 11/05/2016 tarihinde ayrılan bir personelin ödenmiş prim gün sayısı 7 gün ise eksik gün sayısı 4 yazılacak.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Not : Aynı ay içerisinde giriş ve çıkış işlemi yapılacak ise kullanılacak formül ;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Eksik gün sayısı = Çıkış tarihi - Prim gün sayısı – mevcut ay içerisindeki giriş tarihi+1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Örnek: 02/05/2016 girişli ve 11/05/2016 tarihinde ayrılan bir personelin ödenmiş prim gün sayısı 7 gün ise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Eksik gün sayısı = 11-7-2+1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Eksik gün sayısı =3</a:t>
            </a:r>
          </a:p>
          <a:p>
            <a:pPr algn="just"/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tr-TR" b="1" dirty="0"/>
              <a:t>Eksik Gün Nedeni: </a:t>
            </a:r>
          </a:p>
          <a:p>
            <a:pPr algn="just"/>
            <a:r>
              <a:rPr lang="tr-TR" dirty="0" smtClean="0"/>
              <a:t>	07-Puantaj </a:t>
            </a:r>
            <a:r>
              <a:rPr lang="tr-TR" dirty="0"/>
              <a:t>kayıtları seçeneği seçilecek.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66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43608" y="821600"/>
            <a:ext cx="6400800" cy="5199688"/>
          </a:xfrm>
        </p:spPr>
        <p:txBody>
          <a:bodyPr/>
          <a:lstStyle/>
          <a:p>
            <a:r>
              <a:rPr lang="tr-TR" sz="2400" dirty="0" smtClean="0"/>
              <a:t>http://www.sgk.gov.tr/</a:t>
            </a:r>
          </a:p>
          <a:p>
            <a:r>
              <a:rPr lang="tr-TR" sz="2400" dirty="0" smtClean="0"/>
              <a:t>  </a:t>
            </a:r>
          </a:p>
          <a:p>
            <a:r>
              <a:rPr lang="tr-TR" sz="2400" dirty="0" smtClean="0"/>
              <a:t>E-SGK</a:t>
            </a:r>
          </a:p>
          <a:p>
            <a:endParaRPr lang="tr-TR" sz="2400" dirty="0" smtClean="0"/>
          </a:p>
          <a:p>
            <a:r>
              <a:rPr lang="tr-TR" sz="2400" dirty="0" smtClean="0"/>
              <a:t>DİĞER UYGULAMALAR</a:t>
            </a:r>
          </a:p>
          <a:p>
            <a:endParaRPr lang="tr-TR" sz="2400" dirty="0"/>
          </a:p>
          <a:p>
            <a:r>
              <a:rPr lang="tr-TR" sz="2400" dirty="0" smtClean="0"/>
              <a:t>SİGORTALI İŞE GİRİŞ VE İŞTEN ÇIKIŞ BİLDİRGESİ</a:t>
            </a:r>
          </a:p>
          <a:p>
            <a:endParaRPr lang="tr-TR" sz="2400" dirty="0" smtClean="0"/>
          </a:p>
          <a:p>
            <a:r>
              <a:rPr lang="tr-TR" sz="2400" dirty="0"/>
              <a:t>HİZMET AKDİ İLE ÇALIŞANLAR</a:t>
            </a:r>
          </a:p>
          <a:p>
            <a:endParaRPr lang="tr-TR" dirty="0" smtClean="0"/>
          </a:p>
          <a:p>
            <a:pPr algn="l"/>
            <a:endParaRPr lang="tr-TR" dirty="0"/>
          </a:p>
        </p:txBody>
      </p:sp>
      <p:sp>
        <p:nvSpPr>
          <p:cNvPr id="5" name="Aşağı Ok 4"/>
          <p:cNvSpPr/>
          <p:nvPr/>
        </p:nvSpPr>
        <p:spPr>
          <a:xfrm>
            <a:off x="4499992" y="1268760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4534340" y="2194891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4541914" y="3140968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4541914" y="4041068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0873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844" y="-428652"/>
            <a:ext cx="8856984" cy="68842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b="1" dirty="0" smtClean="0"/>
              <a:t>Ücret yüzde usulü alıyor mu?</a:t>
            </a:r>
          </a:p>
          <a:p>
            <a:pPr algn="just"/>
            <a:r>
              <a:rPr lang="tr-TR" dirty="0" smtClean="0"/>
              <a:t>	Bu kısımda «Hayır» seçeneği işaretli kalacak.</a:t>
            </a:r>
          </a:p>
          <a:p>
            <a:pPr algn="just"/>
            <a:r>
              <a:rPr lang="tr-TR" b="1" dirty="0" smtClean="0"/>
              <a:t>İşten Ayrılış Nedeni:</a:t>
            </a:r>
          </a:p>
          <a:p>
            <a:pPr algn="just"/>
            <a:r>
              <a:rPr lang="tr-TR" dirty="0" smtClean="0"/>
              <a:t>	İşten ayrılış nedenini seçmek için kutucuk tıklanır ve 22-Diğer Nedenler seçeneği seçilir.</a:t>
            </a:r>
          </a:p>
          <a:p>
            <a:pPr algn="just"/>
            <a:r>
              <a:rPr lang="tr-TR" b="1" dirty="0"/>
              <a:t>Çalışma ve Sos. Güvenlik Başkanlığı İş Kolu:</a:t>
            </a:r>
          </a:p>
          <a:p>
            <a:pPr algn="just"/>
            <a:r>
              <a:rPr lang="tr-TR" dirty="0" smtClean="0"/>
              <a:t>	17- </a:t>
            </a:r>
            <a:r>
              <a:rPr lang="tr-TR" dirty="0"/>
              <a:t>Ticaret, Büro, Eğitim ve Güzel Sanatlar seçeneği seçilecek</a:t>
            </a:r>
            <a:r>
              <a:rPr lang="tr-TR" dirty="0" smtClean="0"/>
              <a:t>.</a:t>
            </a:r>
          </a:p>
          <a:p>
            <a:pPr algn="just"/>
            <a:endParaRPr lang="tr-TR" b="1" dirty="0" smtClean="0"/>
          </a:p>
          <a:p>
            <a:pPr algn="just"/>
            <a:r>
              <a:rPr lang="tr-TR" dirty="0" smtClean="0"/>
              <a:t>Seçeneği için Evet seçilir.</a:t>
            </a:r>
          </a:p>
          <a:p>
            <a:pPr algn="just"/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dirty="0" smtClean="0"/>
              <a:t>Seçeneği </a:t>
            </a:r>
            <a:r>
              <a:rPr lang="tr-TR" dirty="0" smtClean="0"/>
              <a:t>için sektör kısmına “1” yazılacak.</a:t>
            </a:r>
            <a:endParaRPr lang="tr-TR" b="1" dirty="0" smtClean="0"/>
          </a:p>
          <a:p>
            <a:pPr algn="just"/>
            <a:r>
              <a:rPr lang="tr-TR" b="1" dirty="0" smtClean="0"/>
              <a:t>Sigortalı </a:t>
            </a:r>
            <a:r>
              <a:rPr lang="tr-TR" b="1" dirty="0" smtClean="0"/>
              <a:t>Adres Bilgileri:</a:t>
            </a:r>
          </a:p>
          <a:p>
            <a:pPr algn="just"/>
            <a:r>
              <a:rPr lang="tr-TR" dirty="0"/>
              <a:t>	</a:t>
            </a:r>
            <a:r>
              <a:rPr lang="tr-TR" dirty="0" smtClean="0"/>
              <a:t>Sigortalı adres bilgileri ve diğer bilgiler girilir.</a:t>
            </a:r>
          </a:p>
          <a:p>
            <a:pPr algn="just"/>
            <a:r>
              <a:rPr lang="tr-TR" dirty="0" smtClean="0"/>
              <a:t>Girilen bilgiler kontrol edilip, İLERİ tuşuna tıklanır. Gelen ekrandan çıkış bildirgesi onaylanarak çıktısı alınır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  <p:pic>
        <p:nvPicPr>
          <p:cNvPr id="4" name="3 Resim" descr="Ekran Alıntısı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714620"/>
            <a:ext cx="8786842" cy="428628"/>
          </a:xfrm>
          <a:prstGeom prst="rect">
            <a:avLst/>
          </a:prstGeom>
        </p:spPr>
      </p:pic>
      <p:pic>
        <p:nvPicPr>
          <p:cNvPr id="5" name="4 Resim" descr="Ekran Alıntısı2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3786190"/>
            <a:ext cx="8572552" cy="5000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971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40960" cy="6336704"/>
          </a:xfrm>
        </p:spPr>
      </p:pic>
    </p:spTree>
    <p:extLst>
      <p:ext uri="{BB962C8B-B14F-4D97-AF65-F5344CB8AC3E}">
        <p14:creationId xmlns="" xmlns:p14="http://schemas.microsoft.com/office/powerpoint/2010/main" val="40875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/>
              <a:t>SGK tarafından kuruma verilen E-Bildirge Kullanıcı Bilgileri ile giriş yapılacak.</a:t>
            </a:r>
            <a:endParaRPr lang="tr-TR" sz="2000" dirty="0"/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570" r="9570"/>
          <a:stretch>
            <a:fillRect/>
          </a:stretch>
        </p:blipFill>
        <p:spPr>
          <a:xfrm>
            <a:off x="323850" y="612775"/>
            <a:ext cx="8640763" cy="4114800"/>
          </a:xfrm>
        </p:spPr>
      </p:pic>
    </p:spTree>
    <p:extLst>
      <p:ext uri="{BB962C8B-B14F-4D97-AF65-F5344CB8AC3E}">
        <p14:creationId xmlns="" xmlns:p14="http://schemas.microsoft.com/office/powerpoint/2010/main" val="85362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ÜCRETLİ ÖĞRETMEN İŞE GİRİŞ İŞLEMLERİ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404285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7848871" cy="5976664"/>
          </a:xfrm>
        </p:spPr>
      </p:pic>
    </p:spTree>
    <p:extLst>
      <p:ext uri="{BB962C8B-B14F-4D97-AF65-F5344CB8AC3E}">
        <p14:creationId xmlns="" xmlns:p14="http://schemas.microsoft.com/office/powerpoint/2010/main" val="97073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/>
              <a:t>Kimlik No bölümüne göreve başlatılacak personelin Kimlik Numarası yazılacak.</a:t>
            </a:r>
          </a:p>
          <a:p>
            <a:endParaRPr lang="tr-TR" dirty="0"/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002" r="15002"/>
          <a:stretch>
            <a:fillRect/>
          </a:stretch>
        </p:blipFill>
        <p:spPr>
          <a:xfrm>
            <a:off x="1792288" y="612774"/>
            <a:ext cx="5486400" cy="4328393"/>
          </a:xfrm>
        </p:spPr>
      </p:pic>
    </p:spTree>
    <p:extLst>
      <p:ext uri="{BB962C8B-B14F-4D97-AF65-F5344CB8AC3E}">
        <p14:creationId xmlns="" xmlns:p14="http://schemas.microsoft.com/office/powerpoint/2010/main" val="161591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8352928" cy="6336704"/>
          </a:xfrm>
        </p:spPr>
      </p:pic>
    </p:spTree>
    <p:extLst>
      <p:ext uri="{BB962C8B-B14F-4D97-AF65-F5344CB8AC3E}">
        <p14:creationId xmlns="" xmlns:p14="http://schemas.microsoft.com/office/powerpoint/2010/main" val="24247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96944" cy="6336704"/>
          </a:xfrm>
        </p:spPr>
        <p:txBody>
          <a:bodyPr/>
          <a:lstStyle/>
          <a:p>
            <a:pPr algn="just"/>
            <a:r>
              <a:rPr lang="tr-TR" b="1" dirty="0" smtClean="0"/>
              <a:t>İşe Giriş Tarihi: </a:t>
            </a:r>
          </a:p>
          <a:p>
            <a:pPr algn="just"/>
            <a:r>
              <a:rPr lang="tr-TR" dirty="0" smtClean="0"/>
              <a:t>İşlem tarihinden bir sonraki tarih olmak zorundadır. 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Örnek: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İşlem Tarihi: 11/05/2016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İşe Giriş Tarihi : 12/05/2016</a:t>
            </a:r>
            <a:endParaRPr lang="tr-TR" dirty="0"/>
          </a:p>
          <a:p>
            <a:pPr algn="just"/>
            <a:r>
              <a:rPr lang="tr-TR" dirty="0" smtClean="0"/>
              <a:t>Ancak Pazartesi günü yapılan işlemlerde işlem tarihi ve göreve başlama tarihi aynı verilir.</a:t>
            </a:r>
          </a:p>
          <a:p>
            <a:pPr algn="just"/>
            <a:r>
              <a:rPr lang="tr-TR" dirty="0" smtClean="0"/>
              <a:t>Cuma günü yapılan işlemlerde işe başlama tarihi bir sonraki hafta Pazartesi günü tarihi seçilmelidir. </a:t>
            </a:r>
          </a:p>
        </p:txBody>
      </p:sp>
    </p:spTree>
    <p:extLst>
      <p:ext uri="{BB962C8B-B14F-4D97-AF65-F5344CB8AC3E}">
        <p14:creationId xmlns="" xmlns:p14="http://schemas.microsoft.com/office/powerpoint/2010/main" val="299949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440</Words>
  <Application>Microsoft Office PowerPoint</Application>
  <PresentationFormat>Ekran Gösterisi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ÜCRETLİ ÖĞRETMEN İŞE GİRİŞ VE İŞTEN AYRILIŞ İŞLEMLERİ</vt:lpstr>
      <vt:lpstr>Slayt 2</vt:lpstr>
      <vt:lpstr>Slayt 3</vt:lpstr>
      <vt:lpstr>Slayt 4</vt:lpstr>
      <vt:lpstr>ÜCRETLİ ÖĞRETMEN İŞE GİRİŞ İŞLEMLERİ</vt:lpstr>
      <vt:lpstr>Slayt 6</vt:lpstr>
      <vt:lpstr>Slayt 7</vt:lpstr>
      <vt:lpstr>Slayt 8</vt:lpstr>
      <vt:lpstr>Slayt 9</vt:lpstr>
      <vt:lpstr>Slayt 10</vt:lpstr>
      <vt:lpstr>Slayt 11</vt:lpstr>
      <vt:lpstr>Slayt 12</vt:lpstr>
      <vt:lpstr>ÜCRETLİ ÖĞRETMEN İŞTEN ÇIKIŞ İŞLEMLERİ</vt:lpstr>
      <vt:lpstr>Slayt 14</vt:lpstr>
      <vt:lpstr>ÖNEMLİ NOT: Ücretli öğretmen işten ayrılış işlemleri görevden ayrılma tarihinden itibaren 10 gün içerisinde tamamlanmak zorundadır. Aksi halde SGK tarafından cezai işlem uygulanmaktadır.</vt:lpstr>
      <vt:lpstr>Slayt 16</vt:lpstr>
      <vt:lpstr>Slayt 17</vt:lpstr>
      <vt:lpstr>Slayt 18</vt:lpstr>
      <vt:lpstr>Slayt 19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Win7</dc:creator>
  <cp:lastModifiedBy>User</cp:lastModifiedBy>
  <cp:revision>50</cp:revision>
  <dcterms:created xsi:type="dcterms:W3CDTF">2016-05-11T06:45:27Z</dcterms:created>
  <dcterms:modified xsi:type="dcterms:W3CDTF">2016-05-31T13:43:30Z</dcterms:modified>
</cp:coreProperties>
</file>